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31"/>
  </p:notesMasterIdLst>
  <p:sldIdLst>
    <p:sldId id="257" r:id="rId2"/>
    <p:sldId id="256" r:id="rId3"/>
    <p:sldId id="285" r:id="rId4"/>
    <p:sldId id="259" r:id="rId5"/>
    <p:sldId id="260" r:id="rId6"/>
    <p:sldId id="261" r:id="rId7"/>
    <p:sldId id="277" r:id="rId8"/>
    <p:sldId id="262" r:id="rId9"/>
    <p:sldId id="263" r:id="rId10"/>
    <p:sldId id="264" r:id="rId11"/>
    <p:sldId id="280" r:id="rId12"/>
    <p:sldId id="281" r:id="rId13"/>
    <p:sldId id="282" r:id="rId14"/>
    <p:sldId id="283" r:id="rId15"/>
    <p:sldId id="284" r:id="rId16"/>
    <p:sldId id="266" r:id="rId17"/>
    <p:sldId id="267" r:id="rId18"/>
    <p:sldId id="268" r:id="rId19"/>
    <p:sldId id="269" r:id="rId20"/>
    <p:sldId id="278" r:id="rId21"/>
    <p:sldId id="279" r:id="rId22"/>
    <p:sldId id="270" r:id="rId23"/>
    <p:sldId id="272" r:id="rId24"/>
    <p:sldId id="273" r:id="rId25"/>
    <p:sldId id="274" r:id="rId26"/>
    <p:sldId id="286" r:id="rId27"/>
    <p:sldId id="276" r:id="rId28"/>
    <p:sldId id="287" r:id="rId29"/>
    <p:sldId id="27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57"/>
    <p:restoredTop sz="94712"/>
  </p:normalViewPr>
  <p:slideViewPr>
    <p:cSldViewPr snapToGrid="0" snapToObjects="1">
      <p:cViewPr varScale="1">
        <p:scale>
          <a:sx n="111" d="100"/>
          <a:sy n="111" d="100"/>
        </p:scale>
        <p:origin x="144" y="14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9F95C-D02E-9242-8089-564913D60829}" type="datetimeFigureOut">
              <a:rPr lang="en-US" smtClean="0"/>
              <a:t>9/4/2020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C7CFA-EFA6-4047-8FEC-D8966F714F19}" type="slidenum">
              <a:rPr lang="en-US" smtClean="0"/>
              <a:t>‹#›</a:t>
            </a:fld>
            <a:endParaRPr lang="en-US"/>
          </a:p>
        </p:txBody>
      </p:sp>
    </p:spTree>
    <p:extLst>
      <p:ext uri="{BB962C8B-B14F-4D97-AF65-F5344CB8AC3E}">
        <p14:creationId xmlns:p14="http://schemas.microsoft.com/office/powerpoint/2010/main" val="203088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C7CFA-EFA6-4047-8FEC-D8966F714F19}" type="slidenum">
              <a:rPr lang="en-US" smtClean="0"/>
              <a:t>1</a:t>
            </a:fld>
            <a:endParaRPr lang="en-US"/>
          </a:p>
        </p:txBody>
      </p:sp>
    </p:spTree>
    <p:extLst>
      <p:ext uri="{BB962C8B-B14F-4D97-AF65-F5344CB8AC3E}">
        <p14:creationId xmlns:p14="http://schemas.microsoft.com/office/powerpoint/2010/main" val="2527094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C7CFA-EFA6-4047-8FEC-D8966F714F19}" type="slidenum">
              <a:rPr lang="en-US" smtClean="0"/>
              <a:t>3</a:t>
            </a:fld>
            <a:endParaRPr lang="en-US"/>
          </a:p>
        </p:txBody>
      </p:sp>
    </p:spTree>
    <p:extLst>
      <p:ext uri="{BB962C8B-B14F-4D97-AF65-F5344CB8AC3E}">
        <p14:creationId xmlns:p14="http://schemas.microsoft.com/office/powerpoint/2010/main" val="1270509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C7CFA-EFA6-4047-8FEC-D8966F714F19}" type="slidenum">
              <a:rPr lang="en-US" smtClean="0"/>
              <a:t>4</a:t>
            </a:fld>
            <a:endParaRPr lang="en-US"/>
          </a:p>
        </p:txBody>
      </p:sp>
    </p:spTree>
    <p:extLst>
      <p:ext uri="{BB962C8B-B14F-4D97-AF65-F5344CB8AC3E}">
        <p14:creationId xmlns:p14="http://schemas.microsoft.com/office/powerpoint/2010/main" val="3035057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C7CFA-EFA6-4047-8FEC-D8966F714F19}" type="slidenum">
              <a:rPr lang="en-US" smtClean="0"/>
              <a:t>5</a:t>
            </a:fld>
            <a:endParaRPr lang="en-US"/>
          </a:p>
        </p:txBody>
      </p:sp>
    </p:spTree>
    <p:extLst>
      <p:ext uri="{BB962C8B-B14F-4D97-AF65-F5344CB8AC3E}">
        <p14:creationId xmlns:p14="http://schemas.microsoft.com/office/powerpoint/2010/main" val="2043592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C7CFA-EFA6-4047-8FEC-D8966F714F19}" type="slidenum">
              <a:rPr lang="en-US" smtClean="0"/>
              <a:t>6</a:t>
            </a:fld>
            <a:endParaRPr lang="en-US"/>
          </a:p>
        </p:txBody>
      </p:sp>
    </p:spTree>
    <p:extLst>
      <p:ext uri="{BB962C8B-B14F-4D97-AF65-F5344CB8AC3E}">
        <p14:creationId xmlns:p14="http://schemas.microsoft.com/office/powerpoint/2010/main" val="901176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C7CFA-EFA6-4047-8FEC-D8966F714F19}" type="slidenum">
              <a:rPr lang="en-US" smtClean="0"/>
              <a:t>7</a:t>
            </a:fld>
            <a:endParaRPr lang="en-US"/>
          </a:p>
        </p:txBody>
      </p:sp>
    </p:spTree>
    <p:extLst>
      <p:ext uri="{BB962C8B-B14F-4D97-AF65-F5344CB8AC3E}">
        <p14:creationId xmlns:p14="http://schemas.microsoft.com/office/powerpoint/2010/main" val="3131508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C7CFA-EFA6-4047-8FEC-D8966F714F19}" type="slidenum">
              <a:rPr lang="en-US" smtClean="0"/>
              <a:t>8</a:t>
            </a:fld>
            <a:endParaRPr lang="en-US"/>
          </a:p>
        </p:txBody>
      </p:sp>
    </p:spTree>
    <p:extLst>
      <p:ext uri="{BB962C8B-B14F-4D97-AF65-F5344CB8AC3E}">
        <p14:creationId xmlns:p14="http://schemas.microsoft.com/office/powerpoint/2010/main" val="494059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C7CFA-EFA6-4047-8FEC-D8966F714F19}" type="slidenum">
              <a:rPr lang="en-US" smtClean="0"/>
              <a:t>16</a:t>
            </a:fld>
            <a:endParaRPr lang="en-US"/>
          </a:p>
        </p:txBody>
      </p:sp>
    </p:spTree>
    <p:extLst>
      <p:ext uri="{BB962C8B-B14F-4D97-AF65-F5344CB8AC3E}">
        <p14:creationId xmlns:p14="http://schemas.microsoft.com/office/powerpoint/2010/main" val="3063862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C7CFA-EFA6-4047-8FEC-D8966F714F19}" type="slidenum">
              <a:rPr lang="en-US" smtClean="0"/>
              <a:t>17</a:t>
            </a:fld>
            <a:endParaRPr lang="en-US"/>
          </a:p>
        </p:txBody>
      </p:sp>
    </p:spTree>
    <p:extLst>
      <p:ext uri="{BB962C8B-B14F-4D97-AF65-F5344CB8AC3E}">
        <p14:creationId xmlns:p14="http://schemas.microsoft.com/office/powerpoint/2010/main" val="1235061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D0B8C0-6114-FE4D-B581-9F12C46B6F0E}"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C4412-5D7A-5C46-8950-50EAB6043199}" type="slidenum">
              <a:rPr lang="en-US" smtClean="0"/>
              <a:t>‹#›</a:t>
            </a:fld>
            <a:endParaRPr lang="en-US"/>
          </a:p>
        </p:txBody>
      </p:sp>
    </p:spTree>
    <p:extLst>
      <p:ext uri="{BB962C8B-B14F-4D97-AF65-F5344CB8AC3E}">
        <p14:creationId xmlns:p14="http://schemas.microsoft.com/office/powerpoint/2010/main" val="3676573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D0B8C0-6114-FE4D-B581-9F12C46B6F0E}" type="datetimeFigureOut">
              <a:rPr lang="en-US" smtClean="0"/>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C4412-5D7A-5C46-8950-50EAB6043199}" type="slidenum">
              <a:rPr lang="en-US" smtClean="0"/>
              <a:t>‹#›</a:t>
            </a:fld>
            <a:endParaRPr lang="en-US"/>
          </a:p>
        </p:txBody>
      </p:sp>
    </p:spTree>
    <p:extLst>
      <p:ext uri="{BB962C8B-B14F-4D97-AF65-F5344CB8AC3E}">
        <p14:creationId xmlns:p14="http://schemas.microsoft.com/office/powerpoint/2010/main" val="2503607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D0B8C0-6114-FE4D-B581-9F12C46B6F0E}"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C4412-5D7A-5C46-8950-50EAB6043199}" type="slidenum">
              <a:rPr lang="en-US" smtClean="0"/>
              <a:t>‹#›</a:t>
            </a:fld>
            <a:endParaRPr lang="en-US"/>
          </a:p>
        </p:txBody>
      </p:sp>
    </p:spTree>
    <p:extLst>
      <p:ext uri="{BB962C8B-B14F-4D97-AF65-F5344CB8AC3E}">
        <p14:creationId xmlns:p14="http://schemas.microsoft.com/office/powerpoint/2010/main" val="2114628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D0B8C0-6114-FE4D-B581-9F12C46B6F0E}"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C4412-5D7A-5C46-8950-50EAB6043199}" type="slidenum">
              <a:rPr lang="en-US" smtClean="0"/>
              <a:t>‹#›</a:t>
            </a:fld>
            <a:endParaRPr lang="en-US"/>
          </a:p>
        </p:txBody>
      </p:sp>
    </p:spTree>
    <p:extLst>
      <p:ext uri="{BB962C8B-B14F-4D97-AF65-F5344CB8AC3E}">
        <p14:creationId xmlns:p14="http://schemas.microsoft.com/office/powerpoint/2010/main" val="3722097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D0B8C0-6114-FE4D-B581-9F12C46B6F0E}"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C4412-5D7A-5C46-8950-50EAB6043199}" type="slidenum">
              <a:rPr lang="en-US" smtClean="0"/>
              <a:t>‹#›</a:t>
            </a:fld>
            <a:endParaRPr lang="en-US"/>
          </a:p>
        </p:txBody>
      </p:sp>
    </p:spTree>
    <p:extLst>
      <p:ext uri="{BB962C8B-B14F-4D97-AF65-F5344CB8AC3E}">
        <p14:creationId xmlns:p14="http://schemas.microsoft.com/office/powerpoint/2010/main" val="1820243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D0B8C0-6114-FE4D-B581-9F12C46B6F0E}"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C4412-5D7A-5C46-8950-50EAB6043199}" type="slidenum">
              <a:rPr lang="en-US" smtClean="0"/>
              <a:t>‹#›</a:t>
            </a:fld>
            <a:endParaRPr lang="en-US"/>
          </a:p>
        </p:txBody>
      </p:sp>
    </p:spTree>
    <p:extLst>
      <p:ext uri="{BB962C8B-B14F-4D97-AF65-F5344CB8AC3E}">
        <p14:creationId xmlns:p14="http://schemas.microsoft.com/office/powerpoint/2010/main" val="95962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D0B8C0-6114-FE4D-B581-9F12C46B6F0E}"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C4412-5D7A-5C46-8950-50EAB6043199}" type="slidenum">
              <a:rPr lang="en-US" smtClean="0"/>
              <a:t>‹#›</a:t>
            </a:fld>
            <a:endParaRPr lang="en-US"/>
          </a:p>
        </p:txBody>
      </p:sp>
    </p:spTree>
    <p:extLst>
      <p:ext uri="{BB962C8B-B14F-4D97-AF65-F5344CB8AC3E}">
        <p14:creationId xmlns:p14="http://schemas.microsoft.com/office/powerpoint/2010/main" val="404307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D0B8C0-6114-FE4D-B581-9F12C46B6F0E}"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C4412-5D7A-5C46-8950-50EAB6043199}" type="slidenum">
              <a:rPr lang="en-US" smtClean="0"/>
              <a:t>‹#›</a:t>
            </a:fld>
            <a:endParaRPr lang="en-US"/>
          </a:p>
        </p:txBody>
      </p:sp>
    </p:spTree>
    <p:extLst>
      <p:ext uri="{BB962C8B-B14F-4D97-AF65-F5344CB8AC3E}">
        <p14:creationId xmlns:p14="http://schemas.microsoft.com/office/powerpoint/2010/main" val="1305903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D0B8C0-6114-FE4D-B581-9F12C46B6F0E}"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C4412-5D7A-5C46-8950-50EAB6043199}" type="slidenum">
              <a:rPr lang="en-US" smtClean="0"/>
              <a:t>‹#›</a:t>
            </a:fld>
            <a:endParaRPr lang="en-US"/>
          </a:p>
        </p:txBody>
      </p:sp>
    </p:spTree>
    <p:extLst>
      <p:ext uri="{BB962C8B-B14F-4D97-AF65-F5344CB8AC3E}">
        <p14:creationId xmlns:p14="http://schemas.microsoft.com/office/powerpoint/2010/main" val="3371551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D0B8C0-6114-FE4D-B581-9F12C46B6F0E}"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C4412-5D7A-5C46-8950-50EAB6043199}" type="slidenum">
              <a:rPr lang="en-US" smtClean="0"/>
              <a:t>‹#›</a:t>
            </a:fld>
            <a:endParaRPr lang="en-US"/>
          </a:p>
        </p:txBody>
      </p:sp>
    </p:spTree>
    <p:extLst>
      <p:ext uri="{BB962C8B-B14F-4D97-AF65-F5344CB8AC3E}">
        <p14:creationId xmlns:p14="http://schemas.microsoft.com/office/powerpoint/2010/main" val="3651819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D0B8C0-6114-FE4D-B581-9F12C46B6F0E}"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C4412-5D7A-5C46-8950-50EAB6043199}" type="slidenum">
              <a:rPr lang="en-US" smtClean="0"/>
              <a:t>‹#›</a:t>
            </a:fld>
            <a:endParaRPr lang="en-US"/>
          </a:p>
        </p:txBody>
      </p:sp>
    </p:spTree>
    <p:extLst>
      <p:ext uri="{BB962C8B-B14F-4D97-AF65-F5344CB8AC3E}">
        <p14:creationId xmlns:p14="http://schemas.microsoft.com/office/powerpoint/2010/main" val="1379900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D0B8C0-6114-FE4D-B581-9F12C46B6F0E}" type="datetimeFigureOut">
              <a:rPr lang="en-US" smtClean="0"/>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C4412-5D7A-5C46-8950-50EAB6043199}" type="slidenum">
              <a:rPr lang="en-US" smtClean="0"/>
              <a:t>‹#›</a:t>
            </a:fld>
            <a:endParaRPr lang="en-US"/>
          </a:p>
        </p:txBody>
      </p:sp>
    </p:spTree>
    <p:extLst>
      <p:ext uri="{BB962C8B-B14F-4D97-AF65-F5344CB8AC3E}">
        <p14:creationId xmlns:p14="http://schemas.microsoft.com/office/powerpoint/2010/main" val="1228541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D0B8C0-6114-FE4D-B581-9F12C46B6F0E}" type="datetimeFigureOut">
              <a:rPr lang="en-US" smtClean="0"/>
              <a:t>9/4/2020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FC4412-5D7A-5C46-8950-50EAB6043199}" type="slidenum">
              <a:rPr lang="en-US" smtClean="0"/>
              <a:t>‹#›</a:t>
            </a:fld>
            <a:endParaRPr lang="en-US"/>
          </a:p>
        </p:txBody>
      </p:sp>
    </p:spTree>
    <p:extLst>
      <p:ext uri="{BB962C8B-B14F-4D97-AF65-F5344CB8AC3E}">
        <p14:creationId xmlns:p14="http://schemas.microsoft.com/office/powerpoint/2010/main" val="2986529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D0B8C0-6114-FE4D-B581-9F12C46B6F0E}" type="datetimeFigureOut">
              <a:rPr lang="en-US" smtClean="0"/>
              <a:t>9/4/2020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FC4412-5D7A-5C46-8950-50EAB6043199}" type="slidenum">
              <a:rPr lang="en-US" smtClean="0"/>
              <a:t>‹#›</a:t>
            </a:fld>
            <a:endParaRPr lang="en-US"/>
          </a:p>
        </p:txBody>
      </p:sp>
    </p:spTree>
    <p:extLst>
      <p:ext uri="{BB962C8B-B14F-4D97-AF65-F5344CB8AC3E}">
        <p14:creationId xmlns:p14="http://schemas.microsoft.com/office/powerpoint/2010/main" val="15243827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D0B8C0-6114-FE4D-B581-9F12C46B6F0E}" type="datetimeFigureOut">
              <a:rPr lang="en-US" smtClean="0"/>
              <a:t>9/4/2020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FC4412-5D7A-5C46-8950-50EAB6043199}" type="slidenum">
              <a:rPr lang="en-US" smtClean="0"/>
              <a:t>‹#›</a:t>
            </a:fld>
            <a:endParaRPr lang="en-US"/>
          </a:p>
        </p:txBody>
      </p:sp>
    </p:spTree>
    <p:extLst>
      <p:ext uri="{BB962C8B-B14F-4D97-AF65-F5344CB8AC3E}">
        <p14:creationId xmlns:p14="http://schemas.microsoft.com/office/powerpoint/2010/main" val="3319458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D0B8C0-6114-FE4D-B581-9F12C46B6F0E}" type="datetimeFigureOut">
              <a:rPr lang="en-US" smtClean="0"/>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C4412-5D7A-5C46-8950-50EAB6043199}" type="slidenum">
              <a:rPr lang="en-US" smtClean="0"/>
              <a:t>‹#›</a:t>
            </a:fld>
            <a:endParaRPr lang="en-US"/>
          </a:p>
        </p:txBody>
      </p:sp>
    </p:spTree>
    <p:extLst>
      <p:ext uri="{BB962C8B-B14F-4D97-AF65-F5344CB8AC3E}">
        <p14:creationId xmlns:p14="http://schemas.microsoft.com/office/powerpoint/2010/main" val="148426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47D0B8C0-6114-FE4D-B581-9F12C46B6F0E}" type="datetimeFigureOut">
              <a:rPr lang="en-US" smtClean="0"/>
              <a:t>9/4/2020</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FDFC4412-5D7A-5C46-8950-50EAB6043199}" type="slidenum">
              <a:rPr lang="en-US" smtClean="0"/>
              <a:t>‹#›</a:t>
            </a:fld>
            <a:endParaRPr lang="en-US"/>
          </a:p>
        </p:txBody>
      </p:sp>
    </p:spTree>
    <p:extLst>
      <p:ext uri="{BB962C8B-B14F-4D97-AF65-F5344CB8AC3E}">
        <p14:creationId xmlns:p14="http://schemas.microsoft.com/office/powerpoint/2010/main" val="1291682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7D0B8C0-6114-FE4D-B581-9F12C46B6F0E}" type="datetimeFigureOut">
              <a:rPr lang="en-US" smtClean="0"/>
              <a:t>9/4/2020</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DFC4412-5D7A-5C46-8950-50EAB6043199}" type="slidenum">
              <a:rPr lang="en-US" smtClean="0"/>
              <a:t>‹#›</a:t>
            </a:fld>
            <a:endParaRPr lang="en-US"/>
          </a:p>
        </p:txBody>
      </p:sp>
    </p:spTree>
    <p:extLst>
      <p:ext uri="{BB962C8B-B14F-4D97-AF65-F5344CB8AC3E}">
        <p14:creationId xmlns:p14="http://schemas.microsoft.com/office/powerpoint/2010/main" val="2232760172"/>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B0845-6409-E14B-BC47-D0324947A29E}"/>
              </a:ext>
            </a:extLst>
          </p:cNvPr>
          <p:cNvSpPr>
            <a:spLocks noGrp="1"/>
          </p:cNvSpPr>
          <p:nvPr>
            <p:ph type="ctrTitle"/>
          </p:nvPr>
        </p:nvSpPr>
        <p:spPr>
          <a:xfrm>
            <a:off x="1751012" y="239488"/>
            <a:ext cx="8676222" cy="2378528"/>
          </a:xfrm>
        </p:spPr>
        <p:txBody>
          <a:bodyPr/>
          <a:lstStyle/>
          <a:p>
            <a:r>
              <a:rPr lang="en-US" dirty="0"/>
              <a:t>The Conscience</a:t>
            </a:r>
            <a:br>
              <a:rPr lang="en-US" dirty="0"/>
            </a:br>
            <a:r>
              <a:rPr lang="en-US" dirty="0"/>
              <a:t>of the world</a:t>
            </a:r>
          </a:p>
        </p:txBody>
      </p:sp>
      <p:sp>
        <p:nvSpPr>
          <p:cNvPr id="3" name="Subtitle 2">
            <a:extLst>
              <a:ext uri="{FF2B5EF4-FFF2-40B4-BE49-F238E27FC236}">
                <a16:creationId xmlns:a16="http://schemas.microsoft.com/office/drawing/2014/main" id="{097218C0-C181-0848-8A68-66F5C9ED9655}"/>
              </a:ext>
            </a:extLst>
          </p:cNvPr>
          <p:cNvSpPr>
            <a:spLocks noGrp="1"/>
          </p:cNvSpPr>
          <p:nvPr>
            <p:ph type="subTitle" idx="1"/>
          </p:nvPr>
        </p:nvSpPr>
        <p:spPr>
          <a:xfrm>
            <a:off x="1751012" y="4239985"/>
            <a:ext cx="8676222" cy="1905000"/>
          </a:xfrm>
        </p:spPr>
        <p:txBody>
          <a:bodyPr>
            <a:normAutofit/>
          </a:bodyPr>
          <a:lstStyle/>
          <a:p>
            <a:r>
              <a:rPr lang="en-US" sz="2800" dirty="0">
                <a:solidFill>
                  <a:schemeClr val="accent3"/>
                </a:solidFill>
              </a:rPr>
              <a:t>What the </a:t>
            </a:r>
            <a:r>
              <a:rPr lang="en-US" sz="2800" i="1" dirty="0">
                <a:solidFill>
                  <a:schemeClr val="accent3"/>
                </a:solidFill>
              </a:rPr>
              <a:t>hibakusha</a:t>
            </a:r>
            <a:r>
              <a:rPr lang="en-US" sz="2800" dirty="0">
                <a:solidFill>
                  <a:schemeClr val="accent3"/>
                </a:solidFill>
              </a:rPr>
              <a:t> ask from us</a:t>
            </a:r>
          </a:p>
          <a:p>
            <a:r>
              <a:rPr lang="en-US" sz="2800" dirty="0">
                <a:solidFill>
                  <a:schemeClr val="accent3"/>
                </a:solidFill>
              </a:rPr>
              <a:t>75 years after Hiroshima</a:t>
            </a:r>
          </a:p>
        </p:txBody>
      </p:sp>
      <p:pic>
        <p:nvPicPr>
          <p:cNvPr id="5" name="Picture 4">
            <a:extLst>
              <a:ext uri="{FF2B5EF4-FFF2-40B4-BE49-F238E27FC236}">
                <a16:creationId xmlns:a16="http://schemas.microsoft.com/office/drawing/2014/main" id="{CFEE742D-353B-FE4A-96D5-77F745A8CFE6}"/>
              </a:ext>
            </a:extLst>
          </p:cNvPr>
          <p:cNvPicPr>
            <a:picLocks noChangeAspect="1"/>
          </p:cNvPicPr>
          <p:nvPr/>
        </p:nvPicPr>
        <p:blipFill>
          <a:blip r:embed="rId3"/>
          <a:stretch>
            <a:fillRect/>
          </a:stretch>
        </p:blipFill>
        <p:spPr>
          <a:xfrm>
            <a:off x="1532787" y="2715989"/>
            <a:ext cx="9112671" cy="1246414"/>
          </a:xfrm>
          <a:prstGeom prst="rect">
            <a:avLst/>
          </a:prstGeom>
        </p:spPr>
      </p:pic>
    </p:spTree>
    <p:extLst>
      <p:ext uri="{BB962C8B-B14F-4D97-AF65-F5344CB8AC3E}">
        <p14:creationId xmlns:p14="http://schemas.microsoft.com/office/powerpoint/2010/main" val="1852503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31FF0-8727-7749-975E-DF8633A228DA}"/>
              </a:ext>
            </a:extLst>
          </p:cNvPr>
          <p:cNvSpPr>
            <a:spLocks noGrp="1"/>
          </p:cNvSpPr>
          <p:nvPr>
            <p:ph type="title"/>
          </p:nvPr>
        </p:nvSpPr>
        <p:spPr/>
        <p:txBody>
          <a:bodyPr>
            <a:normAutofit/>
          </a:bodyPr>
          <a:lstStyle/>
          <a:p>
            <a:r>
              <a:rPr lang="en-US" sz="3600" dirty="0"/>
              <a:t>The treaty on the</a:t>
            </a:r>
            <a:br>
              <a:rPr lang="en-US" sz="3600" dirty="0"/>
            </a:br>
            <a:r>
              <a:rPr lang="en-US" sz="3600" dirty="0"/>
              <a:t>prohibition of nuclear weapons</a:t>
            </a:r>
          </a:p>
        </p:txBody>
      </p:sp>
      <p:sp>
        <p:nvSpPr>
          <p:cNvPr id="3" name="Text Placeholder 2">
            <a:extLst>
              <a:ext uri="{FF2B5EF4-FFF2-40B4-BE49-F238E27FC236}">
                <a16:creationId xmlns:a16="http://schemas.microsoft.com/office/drawing/2014/main" id="{2BF74658-83DF-E045-B1F1-C4BA55911ED1}"/>
              </a:ext>
            </a:extLst>
          </p:cNvPr>
          <p:cNvSpPr>
            <a:spLocks noGrp="1"/>
          </p:cNvSpPr>
          <p:nvPr>
            <p:ph type="body" idx="1"/>
          </p:nvPr>
        </p:nvSpPr>
        <p:spPr>
          <a:xfrm>
            <a:off x="1429280" y="2217660"/>
            <a:ext cx="4588931" cy="576262"/>
          </a:xfrm>
        </p:spPr>
        <p:txBody>
          <a:bodyPr/>
          <a:lstStyle/>
          <a:p>
            <a:r>
              <a:rPr lang="en-US" dirty="0">
                <a:solidFill>
                  <a:srgbClr val="FFFF00"/>
                </a:solidFill>
              </a:rPr>
              <a:t>signature states</a:t>
            </a:r>
          </a:p>
        </p:txBody>
      </p:sp>
      <p:sp>
        <p:nvSpPr>
          <p:cNvPr id="4" name="Content Placeholder 3">
            <a:extLst>
              <a:ext uri="{FF2B5EF4-FFF2-40B4-BE49-F238E27FC236}">
                <a16:creationId xmlns:a16="http://schemas.microsoft.com/office/drawing/2014/main" id="{BCD10246-262A-3047-B1D3-94E0D08A5324}"/>
              </a:ext>
            </a:extLst>
          </p:cNvPr>
          <p:cNvSpPr>
            <a:spLocks noGrp="1"/>
          </p:cNvSpPr>
          <p:nvPr>
            <p:ph sz="half" idx="2"/>
          </p:nvPr>
        </p:nvSpPr>
        <p:spPr>
          <a:xfrm>
            <a:off x="1141412" y="2622776"/>
            <a:ext cx="4876800" cy="2547937"/>
          </a:xfrm>
        </p:spPr>
        <p:txBody>
          <a:bodyPr/>
          <a:lstStyle/>
          <a:p>
            <a:pPr marL="0" indent="0">
              <a:buNone/>
            </a:pPr>
            <a:endParaRPr lang="en-US" dirty="0"/>
          </a:p>
          <a:p>
            <a:pPr marL="0" indent="0">
              <a:buNone/>
            </a:pPr>
            <a:r>
              <a:rPr lang="en-US" sz="3200" dirty="0">
                <a:solidFill>
                  <a:schemeClr val="accent6"/>
                </a:solidFill>
              </a:rPr>
              <a:t>Needed: 	50</a:t>
            </a:r>
          </a:p>
          <a:p>
            <a:pPr marL="0" indent="0">
              <a:buNone/>
            </a:pPr>
            <a:r>
              <a:rPr lang="en-US" sz="3200" dirty="0">
                <a:solidFill>
                  <a:schemeClr val="accent6"/>
                </a:solidFill>
              </a:rPr>
              <a:t>To date: 	83</a:t>
            </a:r>
          </a:p>
        </p:txBody>
      </p:sp>
      <p:sp>
        <p:nvSpPr>
          <p:cNvPr id="5" name="Text Placeholder 4">
            <a:extLst>
              <a:ext uri="{FF2B5EF4-FFF2-40B4-BE49-F238E27FC236}">
                <a16:creationId xmlns:a16="http://schemas.microsoft.com/office/drawing/2014/main" id="{9BFC207F-F4F8-7046-B1CD-C3192EA022A5}"/>
              </a:ext>
            </a:extLst>
          </p:cNvPr>
          <p:cNvSpPr>
            <a:spLocks noGrp="1"/>
          </p:cNvSpPr>
          <p:nvPr>
            <p:ph type="body" sz="quarter" idx="3"/>
          </p:nvPr>
        </p:nvSpPr>
        <p:spPr>
          <a:xfrm>
            <a:off x="6443133" y="2226127"/>
            <a:ext cx="4604280" cy="576262"/>
          </a:xfrm>
        </p:spPr>
        <p:txBody>
          <a:bodyPr/>
          <a:lstStyle/>
          <a:p>
            <a:r>
              <a:rPr lang="en-US" dirty="0">
                <a:solidFill>
                  <a:srgbClr val="FFFF00"/>
                </a:solidFill>
              </a:rPr>
              <a:t>ratification/accessions</a:t>
            </a:r>
          </a:p>
        </p:txBody>
      </p:sp>
      <p:sp>
        <p:nvSpPr>
          <p:cNvPr id="7" name="Content Placeholder 3">
            <a:extLst>
              <a:ext uri="{FF2B5EF4-FFF2-40B4-BE49-F238E27FC236}">
                <a16:creationId xmlns:a16="http://schemas.microsoft.com/office/drawing/2014/main" id="{3D492F3A-16BF-104A-8D70-F0A61F3ABC42}"/>
              </a:ext>
            </a:extLst>
          </p:cNvPr>
          <p:cNvSpPr txBox="1">
            <a:spLocks/>
          </p:cNvSpPr>
          <p:nvPr/>
        </p:nvSpPr>
        <p:spPr>
          <a:xfrm>
            <a:off x="6443133" y="2535690"/>
            <a:ext cx="4876800" cy="2547937"/>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endParaRPr lang="en-US" dirty="0"/>
          </a:p>
          <a:p>
            <a:pPr marL="0" indent="0">
              <a:buFont typeface="Arial"/>
              <a:buNone/>
            </a:pPr>
            <a:r>
              <a:rPr lang="en-US" sz="3200" dirty="0">
                <a:solidFill>
                  <a:schemeClr val="accent6"/>
                </a:solidFill>
              </a:rPr>
              <a:t>Needed: 	50</a:t>
            </a:r>
          </a:p>
          <a:p>
            <a:pPr marL="0" indent="0">
              <a:buFont typeface="Arial"/>
              <a:buNone/>
            </a:pPr>
            <a:r>
              <a:rPr lang="en-US" sz="3200" dirty="0">
                <a:solidFill>
                  <a:schemeClr val="accent6"/>
                </a:solidFill>
              </a:rPr>
              <a:t>To date: 	44</a:t>
            </a:r>
          </a:p>
        </p:txBody>
      </p:sp>
      <p:sp>
        <p:nvSpPr>
          <p:cNvPr id="6" name="TextBox 5">
            <a:extLst>
              <a:ext uri="{FF2B5EF4-FFF2-40B4-BE49-F238E27FC236}">
                <a16:creationId xmlns:a16="http://schemas.microsoft.com/office/drawing/2014/main" id="{80C00452-BD1A-D445-B50B-EC4882142154}"/>
              </a:ext>
            </a:extLst>
          </p:cNvPr>
          <p:cNvSpPr txBox="1"/>
          <p:nvPr/>
        </p:nvSpPr>
        <p:spPr>
          <a:xfrm>
            <a:off x="1358332" y="4909103"/>
            <a:ext cx="9472159" cy="954107"/>
          </a:xfrm>
          <a:prstGeom prst="rect">
            <a:avLst/>
          </a:prstGeom>
          <a:noFill/>
        </p:spPr>
        <p:txBody>
          <a:bodyPr wrap="square" rtlCol="0">
            <a:spAutoFit/>
          </a:bodyPr>
          <a:lstStyle/>
          <a:p>
            <a:r>
              <a:rPr lang="en-US" sz="2800" b="1" dirty="0">
                <a:solidFill>
                  <a:schemeClr val="accent3"/>
                </a:solidFill>
              </a:rPr>
              <a:t>Aug 6 &amp; 9 :  Ireland, Nigeria, Niue, St. Kitts and Nevis</a:t>
            </a:r>
          </a:p>
          <a:p>
            <a:r>
              <a:rPr lang="en-US" sz="2800" b="1" dirty="0">
                <a:solidFill>
                  <a:schemeClr val="accent3"/>
                </a:solidFill>
              </a:rPr>
              <a:t>    Today: Mozambique becomes latest signatory! </a:t>
            </a:r>
          </a:p>
        </p:txBody>
      </p:sp>
    </p:spTree>
    <p:extLst>
      <p:ext uri="{BB962C8B-B14F-4D97-AF65-F5344CB8AC3E}">
        <p14:creationId xmlns:p14="http://schemas.microsoft.com/office/powerpoint/2010/main" val="3680023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31FF0-8727-7749-975E-DF8633A228DA}"/>
              </a:ext>
            </a:extLst>
          </p:cNvPr>
          <p:cNvSpPr>
            <a:spLocks noGrp="1"/>
          </p:cNvSpPr>
          <p:nvPr>
            <p:ph type="title"/>
          </p:nvPr>
        </p:nvSpPr>
        <p:spPr/>
        <p:txBody>
          <a:bodyPr>
            <a:normAutofit/>
          </a:bodyPr>
          <a:lstStyle/>
          <a:p>
            <a:r>
              <a:rPr lang="en-US" sz="3600" dirty="0"/>
              <a:t>The treaty on the</a:t>
            </a:r>
            <a:br>
              <a:rPr lang="en-US" sz="3600" dirty="0"/>
            </a:br>
            <a:r>
              <a:rPr lang="en-US" sz="3600" dirty="0"/>
              <a:t>prohibition of nuclear weapons</a:t>
            </a:r>
          </a:p>
        </p:txBody>
      </p:sp>
      <p:sp>
        <p:nvSpPr>
          <p:cNvPr id="9" name="Content Placeholder 8">
            <a:extLst>
              <a:ext uri="{FF2B5EF4-FFF2-40B4-BE49-F238E27FC236}">
                <a16:creationId xmlns:a16="http://schemas.microsoft.com/office/drawing/2014/main" id="{D580ABED-0CFF-C247-8504-B5D4E97F2C52}"/>
              </a:ext>
            </a:extLst>
          </p:cNvPr>
          <p:cNvSpPr>
            <a:spLocks noGrp="1"/>
          </p:cNvSpPr>
          <p:nvPr>
            <p:ph sz="half" idx="2"/>
          </p:nvPr>
        </p:nvSpPr>
        <p:spPr>
          <a:xfrm>
            <a:off x="1217611" y="2514600"/>
            <a:ext cx="9112251" cy="3386138"/>
          </a:xfrm>
        </p:spPr>
        <p:txBody>
          <a:bodyPr/>
          <a:lstStyle/>
          <a:p>
            <a:r>
              <a:rPr lang="en-US" cap="none" dirty="0">
                <a:solidFill>
                  <a:srgbClr val="FFFF00"/>
                </a:solidFill>
              </a:rPr>
              <a:t>Deeply concerned about the catastrophic humanitarian consequences that would result from any use of nuclear weapons, and recognizing the consequent need to eliminate such weapons, which remains the only way to guarantee that nuclear weapons are never used again under any circumstances,</a:t>
            </a:r>
          </a:p>
          <a:p>
            <a:r>
              <a:rPr lang="en-US" cap="none" dirty="0">
                <a:solidFill>
                  <a:srgbClr val="FFFF00"/>
                </a:solidFill>
              </a:rPr>
              <a:t>Mindful of the risks posed by the continued existence of nuclear weapons including from any nuclear-weapon detonation by accident, miscalculation or design, and emphasizing that these risks concern the security of all humanity…</a:t>
            </a:r>
          </a:p>
        </p:txBody>
      </p:sp>
    </p:spTree>
    <p:extLst>
      <p:ext uri="{BB962C8B-B14F-4D97-AF65-F5344CB8AC3E}">
        <p14:creationId xmlns:p14="http://schemas.microsoft.com/office/powerpoint/2010/main" val="3098991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31FF0-8727-7749-975E-DF8633A228DA}"/>
              </a:ext>
            </a:extLst>
          </p:cNvPr>
          <p:cNvSpPr>
            <a:spLocks noGrp="1"/>
          </p:cNvSpPr>
          <p:nvPr>
            <p:ph type="title"/>
          </p:nvPr>
        </p:nvSpPr>
        <p:spPr/>
        <p:txBody>
          <a:bodyPr>
            <a:normAutofit/>
          </a:bodyPr>
          <a:lstStyle/>
          <a:p>
            <a:r>
              <a:rPr lang="en-US" sz="3600" dirty="0"/>
              <a:t>The treaty on the</a:t>
            </a:r>
            <a:br>
              <a:rPr lang="en-US" sz="3600" dirty="0"/>
            </a:br>
            <a:r>
              <a:rPr lang="en-US" sz="3600" dirty="0"/>
              <a:t>prohibition of nuclear weapons</a:t>
            </a:r>
          </a:p>
        </p:txBody>
      </p:sp>
      <p:sp>
        <p:nvSpPr>
          <p:cNvPr id="9" name="Content Placeholder 8">
            <a:extLst>
              <a:ext uri="{FF2B5EF4-FFF2-40B4-BE49-F238E27FC236}">
                <a16:creationId xmlns:a16="http://schemas.microsoft.com/office/drawing/2014/main" id="{D580ABED-0CFF-C247-8504-B5D4E97F2C52}"/>
              </a:ext>
            </a:extLst>
          </p:cNvPr>
          <p:cNvSpPr>
            <a:spLocks noGrp="1"/>
          </p:cNvSpPr>
          <p:nvPr>
            <p:ph sz="half" idx="2"/>
          </p:nvPr>
        </p:nvSpPr>
        <p:spPr>
          <a:xfrm>
            <a:off x="1217611" y="2514600"/>
            <a:ext cx="9112251" cy="3386138"/>
          </a:xfrm>
        </p:spPr>
        <p:txBody>
          <a:bodyPr/>
          <a:lstStyle/>
          <a:p>
            <a:r>
              <a:rPr lang="en-US" cap="none" dirty="0">
                <a:solidFill>
                  <a:srgbClr val="FFFF00"/>
                </a:solidFill>
              </a:rPr>
              <a:t>Cognizant that the catastrophic consequences of nuclear weapons cannot be adequately addressed, transcend national borders, pose grave implications for human survival, the environment, socioeconomic development, the global economy, food security, and the health of current and future generations…</a:t>
            </a:r>
          </a:p>
          <a:p>
            <a:r>
              <a:rPr lang="en-US" cap="none" dirty="0">
                <a:solidFill>
                  <a:srgbClr val="FFFF00"/>
                </a:solidFill>
              </a:rPr>
              <a:t>Acknowledging the ethical imperatives for nuclear disarmament and the urgency of achieving and maintaining a nuclear-weapon-free world, which is a global public good of the highest order…</a:t>
            </a:r>
          </a:p>
        </p:txBody>
      </p:sp>
    </p:spTree>
    <p:extLst>
      <p:ext uri="{BB962C8B-B14F-4D97-AF65-F5344CB8AC3E}">
        <p14:creationId xmlns:p14="http://schemas.microsoft.com/office/powerpoint/2010/main" val="1110373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31FF0-8727-7749-975E-DF8633A228DA}"/>
              </a:ext>
            </a:extLst>
          </p:cNvPr>
          <p:cNvSpPr>
            <a:spLocks noGrp="1"/>
          </p:cNvSpPr>
          <p:nvPr>
            <p:ph type="title"/>
          </p:nvPr>
        </p:nvSpPr>
        <p:spPr/>
        <p:txBody>
          <a:bodyPr>
            <a:normAutofit/>
          </a:bodyPr>
          <a:lstStyle/>
          <a:p>
            <a:r>
              <a:rPr lang="en-US" sz="3600" dirty="0"/>
              <a:t>The treaty on the</a:t>
            </a:r>
            <a:br>
              <a:rPr lang="en-US" sz="3600" dirty="0"/>
            </a:br>
            <a:r>
              <a:rPr lang="en-US" sz="3600" dirty="0"/>
              <a:t>prohibition of nuclear weapons</a:t>
            </a:r>
          </a:p>
        </p:txBody>
      </p:sp>
      <p:sp>
        <p:nvSpPr>
          <p:cNvPr id="9" name="Content Placeholder 8">
            <a:extLst>
              <a:ext uri="{FF2B5EF4-FFF2-40B4-BE49-F238E27FC236}">
                <a16:creationId xmlns:a16="http://schemas.microsoft.com/office/drawing/2014/main" id="{D580ABED-0CFF-C247-8504-B5D4E97F2C52}"/>
              </a:ext>
            </a:extLst>
          </p:cNvPr>
          <p:cNvSpPr>
            <a:spLocks noGrp="1"/>
          </p:cNvSpPr>
          <p:nvPr>
            <p:ph sz="half" idx="2"/>
          </p:nvPr>
        </p:nvSpPr>
        <p:spPr>
          <a:xfrm>
            <a:off x="1217611" y="2514600"/>
            <a:ext cx="9269414" cy="3386138"/>
          </a:xfrm>
        </p:spPr>
        <p:txBody>
          <a:bodyPr/>
          <a:lstStyle/>
          <a:p>
            <a:r>
              <a:rPr lang="en-US" cap="none" dirty="0">
                <a:solidFill>
                  <a:srgbClr val="FFFF00"/>
                </a:solidFill>
              </a:rPr>
              <a:t>Each state party undertakes never under any circumstances to</a:t>
            </a:r>
            <a:r>
              <a:rPr lang="en-US" cap="none" dirty="0">
                <a:solidFill>
                  <a:srgbClr val="FFFF00"/>
                </a:solidFill>
                <a:sym typeface="Wingdings" pitchFamily="2" charset="2"/>
              </a:rPr>
              <a:t>:</a:t>
            </a:r>
          </a:p>
          <a:p>
            <a:r>
              <a:rPr lang="en-US" cap="none" dirty="0">
                <a:solidFill>
                  <a:srgbClr val="FFFF00"/>
                </a:solidFill>
                <a:sym typeface="Wingdings" pitchFamily="2" charset="2"/>
              </a:rPr>
              <a:t>(a) develop, test, produce, manufacture, otherwise acquire, possess of stockpile nuclear weapons or other nuclear explosive devices;</a:t>
            </a:r>
          </a:p>
          <a:p>
            <a:r>
              <a:rPr lang="en-US" cap="none" dirty="0">
                <a:solidFill>
                  <a:srgbClr val="FFFF00"/>
                </a:solidFill>
                <a:sym typeface="Wingdings" pitchFamily="2" charset="2"/>
              </a:rPr>
              <a:t>(b) transfer to any recipient whatsoever nuclear weapons or other nuclear explosive devices or control over such weapons directly or indirectly;</a:t>
            </a:r>
          </a:p>
          <a:p>
            <a:r>
              <a:rPr lang="en-US" cap="none" dirty="0">
                <a:solidFill>
                  <a:srgbClr val="FFFF00"/>
                </a:solidFill>
                <a:sym typeface="Wingdings" pitchFamily="2" charset="2"/>
              </a:rPr>
              <a:t>(d) use or threaten to use nuclear weapons or other nuclear explosive devices;</a:t>
            </a:r>
          </a:p>
          <a:p>
            <a:r>
              <a:rPr lang="en-US" cap="none" dirty="0">
                <a:solidFill>
                  <a:srgbClr val="FFFF00"/>
                </a:solidFill>
                <a:sym typeface="Wingdings" pitchFamily="2" charset="2"/>
              </a:rPr>
              <a:t>(g) allow any stationing, installation or deployment of any nuclear weapons in its territory or at any place under its jurisdiction or control.</a:t>
            </a:r>
            <a:endParaRPr lang="en-US" cap="none" dirty="0">
              <a:solidFill>
                <a:srgbClr val="FFFF00"/>
              </a:solidFill>
            </a:endParaRPr>
          </a:p>
        </p:txBody>
      </p:sp>
    </p:spTree>
    <p:extLst>
      <p:ext uri="{BB962C8B-B14F-4D97-AF65-F5344CB8AC3E}">
        <p14:creationId xmlns:p14="http://schemas.microsoft.com/office/powerpoint/2010/main" val="4005386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31FF0-8727-7749-975E-DF8633A228DA}"/>
              </a:ext>
            </a:extLst>
          </p:cNvPr>
          <p:cNvSpPr>
            <a:spLocks noGrp="1"/>
          </p:cNvSpPr>
          <p:nvPr>
            <p:ph type="title"/>
          </p:nvPr>
        </p:nvSpPr>
        <p:spPr>
          <a:xfrm>
            <a:off x="1143001" y="495300"/>
            <a:ext cx="9905998" cy="1905000"/>
          </a:xfrm>
        </p:spPr>
        <p:txBody>
          <a:bodyPr>
            <a:normAutofit/>
          </a:bodyPr>
          <a:lstStyle/>
          <a:p>
            <a:r>
              <a:rPr lang="en-US" sz="3600" dirty="0"/>
              <a:t>The treaty on the</a:t>
            </a:r>
            <a:br>
              <a:rPr lang="en-US" sz="3600" dirty="0"/>
            </a:br>
            <a:r>
              <a:rPr lang="en-US" sz="3600" dirty="0"/>
              <a:t>prohibition of nuclear weapons</a:t>
            </a:r>
          </a:p>
        </p:txBody>
      </p:sp>
      <p:sp>
        <p:nvSpPr>
          <p:cNvPr id="9" name="Content Placeholder 8">
            <a:extLst>
              <a:ext uri="{FF2B5EF4-FFF2-40B4-BE49-F238E27FC236}">
                <a16:creationId xmlns:a16="http://schemas.microsoft.com/office/drawing/2014/main" id="{D580ABED-0CFF-C247-8504-B5D4E97F2C52}"/>
              </a:ext>
            </a:extLst>
          </p:cNvPr>
          <p:cNvSpPr>
            <a:spLocks noGrp="1"/>
          </p:cNvSpPr>
          <p:nvPr>
            <p:ph sz="half" idx="2"/>
          </p:nvPr>
        </p:nvSpPr>
        <p:spPr>
          <a:xfrm>
            <a:off x="1260474" y="2314575"/>
            <a:ext cx="9269414" cy="3386138"/>
          </a:xfrm>
        </p:spPr>
        <p:txBody>
          <a:bodyPr>
            <a:normAutofit/>
          </a:bodyPr>
          <a:lstStyle/>
          <a:p>
            <a:r>
              <a:rPr lang="en-US" sz="2400" cap="none" dirty="0">
                <a:solidFill>
                  <a:schemeClr val="accent2"/>
                </a:solidFill>
              </a:rPr>
              <a:t>Will only apply to State Parties</a:t>
            </a:r>
          </a:p>
          <a:p>
            <a:r>
              <a:rPr lang="en-US" sz="2400" cap="none" dirty="0">
                <a:solidFill>
                  <a:schemeClr val="accent2"/>
                </a:solidFill>
              </a:rPr>
              <a:t>Will increase pressure on NATO countries that host US nuclear weapons to remove them</a:t>
            </a:r>
          </a:p>
          <a:p>
            <a:r>
              <a:rPr lang="en-US" sz="2400" cap="none" dirty="0">
                <a:solidFill>
                  <a:schemeClr val="accent2"/>
                </a:solidFill>
              </a:rPr>
              <a:t>Will increase pressure on “nuclear umbrella” states to renounce nuclear defense</a:t>
            </a:r>
          </a:p>
          <a:p>
            <a:r>
              <a:rPr lang="en-US" sz="2400" cap="none" dirty="0">
                <a:solidFill>
                  <a:schemeClr val="accent2"/>
                </a:solidFill>
              </a:rPr>
              <a:t>Will eventually isolate nuclear weapons states and identify them as “international outlaws”</a:t>
            </a:r>
          </a:p>
        </p:txBody>
      </p:sp>
    </p:spTree>
    <p:extLst>
      <p:ext uri="{BB962C8B-B14F-4D97-AF65-F5344CB8AC3E}">
        <p14:creationId xmlns:p14="http://schemas.microsoft.com/office/powerpoint/2010/main" val="2499844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31FF0-8727-7749-975E-DF8633A228DA}"/>
              </a:ext>
            </a:extLst>
          </p:cNvPr>
          <p:cNvSpPr>
            <a:spLocks noGrp="1"/>
          </p:cNvSpPr>
          <p:nvPr>
            <p:ph type="title"/>
          </p:nvPr>
        </p:nvSpPr>
        <p:spPr>
          <a:xfrm>
            <a:off x="1143001" y="495300"/>
            <a:ext cx="9905998" cy="1905000"/>
          </a:xfrm>
        </p:spPr>
        <p:txBody>
          <a:bodyPr>
            <a:normAutofit/>
          </a:bodyPr>
          <a:lstStyle/>
          <a:p>
            <a:r>
              <a:rPr lang="en-US" sz="3600" dirty="0"/>
              <a:t>The treaty on the</a:t>
            </a:r>
            <a:br>
              <a:rPr lang="en-US" sz="3600" dirty="0"/>
            </a:br>
            <a:r>
              <a:rPr lang="en-US" sz="3600" dirty="0"/>
              <a:t>prohibition of nuclear weapons</a:t>
            </a:r>
          </a:p>
        </p:txBody>
      </p:sp>
      <p:sp>
        <p:nvSpPr>
          <p:cNvPr id="9" name="Content Placeholder 8">
            <a:extLst>
              <a:ext uri="{FF2B5EF4-FFF2-40B4-BE49-F238E27FC236}">
                <a16:creationId xmlns:a16="http://schemas.microsoft.com/office/drawing/2014/main" id="{D580ABED-0CFF-C247-8504-B5D4E97F2C52}"/>
              </a:ext>
            </a:extLst>
          </p:cNvPr>
          <p:cNvSpPr>
            <a:spLocks noGrp="1"/>
          </p:cNvSpPr>
          <p:nvPr>
            <p:ph sz="half" idx="2"/>
          </p:nvPr>
        </p:nvSpPr>
        <p:spPr>
          <a:xfrm>
            <a:off x="1260474" y="2314575"/>
            <a:ext cx="9269414" cy="3386138"/>
          </a:xfrm>
        </p:spPr>
        <p:txBody>
          <a:bodyPr>
            <a:normAutofit/>
          </a:bodyPr>
          <a:lstStyle/>
          <a:p>
            <a:pPr marL="0" indent="0">
              <a:buNone/>
            </a:pPr>
            <a:r>
              <a:rPr lang="en-US" sz="2800" cap="none" dirty="0">
                <a:solidFill>
                  <a:srgbClr val="FFFF00"/>
                </a:solidFill>
              </a:rPr>
              <a:t>Incorporates the language used by the </a:t>
            </a:r>
            <a:r>
              <a:rPr lang="en-US" sz="2800" i="1" cap="none" dirty="0">
                <a:solidFill>
                  <a:srgbClr val="FFFF00"/>
                </a:solidFill>
              </a:rPr>
              <a:t>hibakusha</a:t>
            </a:r>
            <a:r>
              <a:rPr lang="en-US" sz="2800" cap="none" dirty="0">
                <a:solidFill>
                  <a:srgbClr val="FFFF00"/>
                </a:solidFill>
              </a:rPr>
              <a:t> in calling for the elimination of nuclear weapons as the only way to guarantee they are never again used.</a:t>
            </a:r>
          </a:p>
        </p:txBody>
      </p:sp>
    </p:spTree>
    <p:extLst>
      <p:ext uri="{BB962C8B-B14F-4D97-AF65-F5344CB8AC3E}">
        <p14:creationId xmlns:p14="http://schemas.microsoft.com/office/powerpoint/2010/main" val="2505798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56BC3-0E6B-0B44-B3B1-44175645DE10}"/>
              </a:ext>
            </a:extLst>
          </p:cNvPr>
          <p:cNvSpPr>
            <a:spLocks noGrp="1"/>
          </p:cNvSpPr>
          <p:nvPr>
            <p:ph type="title"/>
          </p:nvPr>
        </p:nvSpPr>
        <p:spPr>
          <a:xfrm>
            <a:off x="4265612" y="908956"/>
            <a:ext cx="7053941" cy="1905000"/>
          </a:xfrm>
        </p:spPr>
        <p:txBody>
          <a:bodyPr>
            <a:normAutofit/>
          </a:bodyPr>
          <a:lstStyle/>
          <a:p>
            <a:pPr algn="ctr"/>
            <a:r>
              <a:rPr lang="en-US" sz="4800" dirty="0"/>
              <a:t>The </a:t>
            </a:r>
            <a:r>
              <a:rPr lang="en-US" sz="4800" i="1" dirty="0"/>
              <a:t>HIBAKUSHA</a:t>
            </a:r>
            <a:r>
              <a:rPr lang="en-US" sz="4800" dirty="0"/>
              <a:t> APPEAL</a:t>
            </a:r>
          </a:p>
        </p:txBody>
      </p:sp>
      <p:sp>
        <p:nvSpPr>
          <p:cNvPr id="3" name="Content Placeholder 2">
            <a:extLst>
              <a:ext uri="{FF2B5EF4-FFF2-40B4-BE49-F238E27FC236}">
                <a16:creationId xmlns:a16="http://schemas.microsoft.com/office/drawing/2014/main" id="{B23475A5-AD64-DF4D-B160-EC190CD3D50D}"/>
              </a:ext>
            </a:extLst>
          </p:cNvPr>
          <p:cNvSpPr>
            <a:spLocks noGrp="1"/>
          </p:cNvSpPr>
          <p:nvPr>
            <p:ph idx="1"/>
          </p:nvPr>
        </p:nvSpPr>
        <p:spPr>
          <a:xfrm>
            <a:off x="4265612" y="1861456"/>
            <a:ext cx="7295017" cy="4098471"/>
          </a:xfrm>
        </p:spPr>
        <p:txBody>
          <a:bodyPr>
            <a:normAutofit/>
          </a:bodyPr>
          <a:lstStyle/>
          <a:p>
            <a:pPr marL="0" indent="0">
              <a:spcBef>
                <a:spcPts val="0"/>
              </a:spcBef>
              <a:spcAft>
                <a:spcPts val="0"/>
              </a:spcAft>
              <a:buNone/>
            </a:pPr>
            <a:r>
              <a:rPr lang="en-US" sz="2800" cap="none" dirty="0">
                <a:solidFill>
                  <a:schemeClr val="accent3"/>
                </a:solidFill>
                <a:latin typeface="Helvetica" pitchFamily="2" charset="0"/>
              </a:rPr>
              <a:t>“Earnestly desiring the elimination of nuclear weapons without delay, we, the </a:t>
            </a:r>
            <a:r>
              <a:rPr lang="en-US" sz="2800" i="1" cap="none" dirty="0">
                <a:solidFill>
                  <a:schemeClr val="accent3"/>
                </a:solidFill>
                <a:latin typeface="Helvetica" pitchFamily="2" charset="0"/>
              </a:rPr>
              <a:t>hibakusha</a:t>
            </a:r>
            <a:r>
              <a:rPr lang="en-US" sz="2800" cap="none" dirty="0">
                <a:solidFill>
                  <a:schemeClr val="accent3"/>
                </a:solidFill>
                <a:latin typeface="Helvetica" pitchFamily="2" charset="0"/>
              </a:rPr>
              <a:t>, call on all state governments to conclude a treaty to ban and eliminate nuclear weapons.”</a:t>
            </a:r>
          </a:p>
          <a:p>
            <a:pPr marL="0" indent="0">
              <a:spcBef>
                <a:spcPts val="0"/>
              </a:spcBef>
              <a:spcAft>
                <a:spcPts val="0"/>
              </a:spcAft>
              <a:buNone/>
            </a:pPr>
            <a:endParaRPr lang="en-US" sz="2800" cap="none" dirty="0">
              <a:solidFill>
                <a:schemeClr val="accent3"/>
              </a:solidFill>
              <a:latin typeface="Helvetica" pitchFamily="2" charset="0"/>
            </a:endParaRPr>
          </a:p>
        </p:txBody>
      </p:sp>
      <p:pic>
        <p:nvPicPr>
          <p:cNvPr id="4" name="Content Placeholder 5">
            <a:extLst>
              <a:ext uri="{FF2B5EF4-FFF2-40B4-BE49-F238E27FC236}">
                <a16:creationId xmlns:a16="http://schemas.microsoft.com/office/drawing/2014/main" id="{F76D15F6-BA18-C84A-BFD5-8C425D92C1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44621" y="1469571"/>
            <a:ext cx="2579915" cy="3314699"/>
          </a:xfrm>
          <a:prstGeom prst="rect">
            <a:avLst/>
          </a:prstGeom>
        </p:spPr>
      </p:pic>
    </p:spTree>
    <p:extLst>
      <p:ext uri="{BB962C8B-B14F-4D97-AF65-F5344CB8AC3E}">
        <p14:creationId xmlns:p14="http://schemas.microsoft.com/office/powerpoint/2010/main" val="603039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56BC3-0E6B-0B44-B3B1-44175645DE10}"/>
              </a:ext>
            </a:extLst>
          </p:cNvPr>
          <p:cNvSpPr>
            <a:spLocks noGrp="1"/>
          </p:cNvSpPr>
          <p:nvPr>
            <p:ph type="title"/>
          </p:nvPr>
        </p:nvSpPr>
        <p:spPr>
          <a:xfrm>
            <a:off x="4265612" y="908956"/>
            <a:ext cx="7053941" cy="1905000"/>
          </a:xfrm>
        </p:spPr>
        <p:txBody>
          <a:bodyPr>
            <a:normAutofit/>
          </a:bodyPr>
          <a:lstStyle/>
          <a:p>
            <a:pPr algn="ctr"/>
            <a:r>
              <a:rPr lang="en-US" sz="4800" dirty="0"/>
              <a:t>The </a:t>
            </a:r>
            <a:r>
              <a:rPr lang="en-US" sz="4800" i="1" dirty="0"/>
              <a:t>HIBAKUSHA</a:t>
            </a:r>
            <a:r>
              <a:rPr lang="en-US" sz="4800" dirty="0"/>
              <a:t> APPEAL</a:t>
            </a:r>
          </a:p>
        </p:txBody>
      </p:sp>
      <p:sp>
        <p:nvSpPr>
          <p:cNvPr id="3" name="Content Placeholder 2">
            <a:extLst>
              <a:ext uri="{FF2B5EF4-FFF2-40B4-BE49-F238E27FC236}">
                <a16:creationId xmlns:a16="http://schemas.microsoft.com/office/drawing/2014/main" id="{B23475A5-AD64-DF4D-B160-EC190CD3D50D}"/>
              </a:ext>
            </a:extLst>
          </p:cNvPr>
          <p:cNvSpPr>
            <a:spLocks noGrp="1"/>
          </p:cNvSpPr>
          <p:nvPr>
            <p:ph idx="1"/>
          </p:nvPr>
        </p:nvSpPr>
        <p:spPr>
          <a:xfrm>
            <a:off x="4265612" y="1861456"/>
            <a:ext cx="7295017" cy="4098471"/>
          </a:xfrm>
        </p:spPr>
        <p:txBody>
          <a:bodyPr>
            <a:normAutofit/>
          </a:bodyPr>
          <a:lstStyle/>
          <a:p>
            <a:pPr marL="0" indent="0">
              <a:spcBef>
                <a:spcPts val="0"/>
              </a:spcBef>
              <a:spcAft>
                <a:spcPts val="0"/>
              </a:spcAft>
              <a:buNone/>
            </a:pPr>
            <a:r>
              <a:rPr lang="en-US" sz="2800" cap="none" dirty="0">
                <a:solidFill>
                  <a:schemeClr val="accent3"/>
                </a:solidFill>
                <a:latin typeface="Helvetica" pitchFamily="2" charset="0"/>
              </a:rPr>
              <a:t>“Earnestly desiring the elimination of nuclear weapons without delay, we, the </a:t>
            </a:r>
            <a:r>
              <a:rPr lang="en-US" sz="2800" i="1" cap="none" dirty="0">
                <a:solidFill>
                  <a:schemeClr val="accent3"/>
                </a:solidFill>
                <a:latin typeface="Helvetica" pitchFamily="2" charset="0"/>
              </a:rPr>
              <a:t>hibakusha</a:t>
            </a:r>
            <a:r>
              <a:rPr lang="en-US" sz="2800" cap="none" dirty="0">
                <a:solidFill>
                  <a:schemeClr val="accent3"/>
                </a:solidFill>
                <a:latin typeface="Helvetica" pitchFamily="2" charset="0"/>
              </a:rPr>
              <a:t>, call on all state governments to conclude a treaty to ban and eliminate nuclear weapons.”</a:t>
            </a:r>
          </a:p>
          <a:p>
            <a:pPr marL="0" indent="0">
              <a:spcBef>
                <a:spcPts val="0"/>
              </a:spcBef>
              <a:spcAft>
                <a:spcPts val="0"/>
              </a:spcAft>
              <a:buNone/>
            </a:pPr>
            <a:endParaRPr lang="en-US" sz="2800" cap="none" dirty="0">
              <a:solidFill>
                <a:schemeClr val="accent3"/>
              </a:solidFill>
              <a:latin typeface="Helvetica" pitchFamily="2" charset="0"/>
            </a:endParaRPr>
          </a:p>
        </p:txBody>
      </p:sp>
      <p:pic>
        <p:nvPicPr>
          <p:cNvPr id="4" name="Content Placeholder 5">
            <a:extLst>
              <a:ext uri="{FF2B5EF4-FFF2-40B4-BE49-F238E27FC236}">
                <a16:creationId xmlns:a16="http://schemas.microsoft.com/office/drawing/2014/main" id="{F76D15F6-BA18-C84A-BFD5-8C425D92C1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44621" y="1469571"/>
            <a:ext cx="2579915" cy="3314699"/>
          </a:xfrm>
          <a:prstGeom prst="rect">
            <a:avLst/>
          </a:prstGeom>
        </p:spPr>
      </p:pic>
      <p:sp>
        <p:nvSpPr>
          <p:cNvPr id="5" name="TextBox 4">
            <a:extLst>
              <a:ext uri="{FF2B5EF4-FFF2-40B4-BE49-F238E27FC236}">
                <a16:creationId xmlns:a16="http://schemas.microsoft.com/office/drawing/2014/main" id="{8400AE61-1A38-534D-8EC4-0FCBEA9C7978}"/>
              </a:ext>
            </a:extLst>
          </p:cNvPr>
          <p:cNvSpPr txBox="1"/>
          <p:nvPr/>
        </p:nvSpPr>
        <p:spPr>
          <a:xfrm>
            <a:off x="2710543" y="5176157"/>
            <a:ext cx="8409214" cy="646331"/>
          </a:xfrm>
          <a:prstGeom prst="rect">
            <a:avLst/>
          </a:prstGeom>
          <a:noFill/>
        </p:spPr>
        <p:txBody>
          <a:bodyPr wrap="square" rtlCol="0">
            <a:spAutoFit/>
          </a:bodyPr>
          <a:lstStyle/>
          <a:p>
            <a:r>
              <a:rPr lang="en-US" sz="3600" dirty="0">
                <a:solidFill>
                  <a:srgbClr val="FF0000"/>
                </a:solidFill>
              </a:rPr>
              <a:t>hibakusha-</a:t>
            </a:r>
            <a:r>
              <a:rPr lang="en-US" sz="3600" dirty="0" err="1">
                <a:solidFill>
                  <a:srgbClr val="FF0000"/>
                </a:solidFill>
              </a:rPr>
              <a:t>appeal.net</a:t>
            </a:r>
            <a:r>
              <a:rPr lang="en-US" sz="3600" dirty="0">
                <a:solidFill>
                  <a:srgbClr val="FF0000"/>
                </a:solidFill>
              </a:rPr>
              <a:t>/</a:t>
            </a:r>
            <a:r>
              <a:rPr lang="en-US" sz="3600" dirty="0" err="1">
                <a:solidFill>
                  <a:srgbClr val="FF0000"/>
                </a:solidFill>
              </a:rPr>
              <a:t>english</a:t>
            </a:r>
            <a:r>
              <a:rPr lang="en-US" sz="3600" dirty="0">
                <a:solidFill>
                  <a:srgbClr val="FF0000"/>
                </a:solidFill>
              </a:rPr>
              <a:t>/</a:t>
            </a:r>
          </a:p>
        </p:txBody>
      </p:sp>
    </p:spTree>
    <p:extLst>
      <p:ext uri="{BB962C8B-B14F-4D97-AF65-F5344CB8AC3E}">
        <p14:creationId xmlns:p14="http://schemas.microsoft.com/office/powerpoint/2010/main" val="4278834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E9910-BDA3-8347-AD66-EAAE7CDF1122}"/>
              </a:ext>
            </a:extLst>
          </p:cNvPr>
          <p:cNvSpPr>
            <a:spLocks noGrp="1"/>
          </p:cNvSpPr>
          <p:nvPr>
            <p:ph type="title"/>
          </p:nvPr>
        </p:nvSpPr>
        <p:spPr>
          <a:xfrm>
            <a:off x="1141413" y="914399"/>
            <a:ext cx="9905998" cy="1905000"/>
          </a:xfrm>
        </p:spPr>
        <p:txBody>
          <a:bodyPr>
            <a:normAutofit/>
          </a:bodyPr>
          <a:lstStyle/>
          <a:p>
            <a:r>
              <a:rPr lang="en-US" sz="4800" cap="none" dirty="0">
                <a:solidFill>
                  <a:schemeClr val="accent5"/>
                </a:solidFill>
                <a:latin typeface="Bradley Hand" pitchFamily="2" charset="77"/>
                <a:ea typeface="Brush Script MT" panose="03060802040406070304" pitchFamily="66" charset="-122"/>
                <a:cs typeface="Brush Script MT" panose="03060802040406070304" pitchFamily="66" charset="-122"/>
              </a:rPr>
              <a:t>Lesson from the pandemic</a:t>
            </a:r>
          </a:p>
        </p:txBody>
      </p:sp>
      <p:sp>
        <p:nvSpPr>
          <p:cNvPr id="3" name="Content Placeholder 2">
            <a:extLst>
              <a:ext uri="{FF2B5EF4-FFF2-40B4-BE49-F238E27FC236}">
                <a16:creationId xmlns:a16="http://schemas.microsoft.com/office/drawing/2014/main" id="{30C82D72-4B63-3346-9B54-2068D9E6EF7F}"/>
              </a:ext>
            </a:extLst>
          </p:cNvPr>
          <p:cNvSpPr>
            <a:spLocks noGrp="1"/>
          </p:cNvSpPr>
          <p:nvPr>
            <p:ph idx="1"/>
          </p:nvPr>
        </p:nvSpPr>
        <p:spPr>
          <a:xfrm>
            <a:off x="1141413" y="1866899"/>
            <a:ext cx="9905998" cy="3124201"/>
          </a:xfrm>
        </p:spPr>
        <p:txBody>
          <a:bodyPr>
            <a:normAutofit/>
          </a:bodyPr>
          <a:lstStyle/>
          <a:p>
            <a:pPr marL="0" indent="0">
              <a:buNone/>
            </a:pPr>
            <a:r>
              <a:rPr lang="en-US" sz="3600" cap="none" dirty="0">
                <a:solidFill>
                  <a:schemeClr val="accent6"/>
                </a:solidFill>
              </a:rPr>
              <a:t>We cannot afford to be </a:t>
            </a:r>
            <a:r>
              <a:rPr lang="en-US" sz="3600" cap="none" dirty="0">
                <a:solidFill>
                  <a:srgbClr val="FFFF00"/>
                </a:solidFill>
              </a:rPr>
              <a:t>complacent</a:t>
            </a:r>
            <a:r>
              <a:rPr lang="en-US" sz="3600" cap="none" dirty="0">
                <a:solidFill>
                  <a:schemeClr val="accent6"/>
                </a:solidFill>
              </a:rPr>
              <a:t> about </a:t>
            </a:r>
            <a:r>
              <a:rPr lang="en-US" sz="3600" cap="none" dirty="0">
                <a:solidFill>
                  <a:srgbClr val="FFFF00"/>
                </a:solidFill>
              </a:rPr>
              <a:t>high consequence</a:t>
            </a:r>
            <a:r>
              <a:rPr lang="en-US" sz="3600" cap="none" dirty="0">
                <a:solidFill>
                  <a:schemeClr val="accent6"/>
                </a:solidFill>
              </a:rPr>
              <a:t> events, even if we believe they are </a:t>
            </a:r>
            <a:r>
              <a:rPr lang="en-US" sz="3600" cap="none" dirty="0">
                <a:solidFill>
                  <a:srgbClr val="FFFF00"/>
                </a:solidFill>
              </a:rPr>
              <a:t>low probability</a:t>
            </a:r>
            <a:r>
              <a:rPr lang="en-US" sz="3600" cap="none" dirty="0">
                <a:solidFill>
                  <a:schemeClr val="accent6"/>
                </a:solidFill>
              </a:rPr>
              <a:t>.</a:t>
            </a:r>
          </a:p>
        </p:txBody>
      </p:sp>
    </p:spTree>
    <p:extLst>
      <p:ext uri="{BB962C8B-B14F-4D97-AF65-F5344CB8AC3E}">
        <p14:creationId xmlns:p14="http://schemas.microsoft.com/office/powerpoint/2010/main" val="909780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CFBB-FCA5-2B4B-9C26-5312D1310B2E}"/>
              </a:ext>
            </a:extLst>
          </p:cNvPr>
          <p:cNvSpPr>
            <a:spLocks noGrp="1"/>
          </p:cNvSpPr>
          <p:nvPr>
            <p:ph type="title"/>
          </p:nvPr>
        </p:nvSpPr>
        <p:spPr>
          <a:xfrm>
            <a:off x="585788" y="1428750"/>
            <a:ext cx="4247619" cy="1371600"/>
          </a:xfrm>
        </p:spPr>
        <p:txBody>
          <a:bodyPr>
            <a:noAutofit/>
          </a:bodyPr>
          <a:lstStyle/>
          <a:p>
            <a:r>
              <a:rPr lang="en-US" sz="2800" dirty="0"/>
              <a:t>BACK IN THE GAME =</a:t>
            </a:r>
            <a:br>
              <a:rPr lang="en-US" sz="2800" dirty="0"/>
            </a:br>
            <a:r>
              <a:rPr lang="en-US" sz="2800" dirty="0"/>
              <a:t>The </a:t>
            </a:r>
            <a:r>
              <a:rPr lang="en-US" sz="2800" dirty="0">
                <a:solidFill>
                  <a:srgbClr val="FF0000"/>
                </a:solidFill>
              </a:rPr>
              <a:t>NEW NUCLEAR ARMS RACE</a:t>
            </a:r>
          </a:p>
        </p:txBody>
      </p:sp>
      <p:pic>
        <p:nvPicPr>
          <p:cNvPr id="6" name="Content Placeholder 5">
            <a:extLst>
              <a:ext uri="{FF2B5EF4-FFF2-40B4-BE49-F238E27FC236}">
                <a16:creationId xmlns:a16="http://schemas.microsoft.com/office/drawing/2014/main" id="{6750681D-9F1F-6346-8BAE-96BF5BF59AC5}"/>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5443537" y="1238250"/>
            <a:ext cx="5483225" cy="3924300"/>
          </a:xfrm>
        </p:spPr>
      </p:pic>
      <p:sp>
        <p:nvSpPr>
          <p:cNvPr id="4" name="Text Placeholder 3">
            <a:extLst>
              <a:ext uri="{FF2B5EF4-FFF2-40B4-BE49-F238E27FC236}">
                <a16:creationId xmlns:a16="http://schemas.microsoft.com/office/drawing/2014/main" id="{93AF2FBE-D966-944F-A85E-74103A43A536}"/>
              </a:ext>
            </a:extLst>
          </p:cNvPr>
          <p:cNvSpPr>
            <a:spLocks noGrp="1"/>
          </p:cNvSpPr>
          <p:nvPr>
            <p:ph type="body" sz="half" idx="2"/>
          </p:nvPr>
        </p:nvSpPr>
        <p:spPr>
          <a:xfrm>
            <a:off x="585789" y="2900359"/>
            <a:ext cx="4638674" cy="2557463"/>
          </a:xfrm>
        </p:spPr>
        <p:txBody>
          <a:bodyPr>
            <a:normAutofit/>
          </a:bodyPr>
          <a:lstStyle/>
          <a:p>
            <a:r>
              <a:rPr lang="en-US" sz="1800" cap="none" dirty="0">
                <a:solidFill>
                  <a:srgbClr val="FFFF00"/>
                </a:solidFill>
              </a:rPr>
              <a:t>UPF Bomb Plant in Oak Ridge</a:t>
            </a:r>
          </a:p>
          <a:p>
            <a:r>
              <a:rPr lang="en-US" sz="1800" cap="none" dirty="0">
                <a:solidFill>
                  <a:srgbClr val="FFFF00"/>
                </a:solidFill>
              </a:rPr>
              <a:t>Plutonium Pit bomb plants at</a:t>
            </a:r>
          </a:p>
          <a:p>
            <a:r>
              <a:rPr lang="en-US" sz="1800" cap="none" dirty="0">
                <a:solidFill>
                  <a:srgbClr val="FFFF00"/>
                </a:solidFill>
              </a:rPr>
              <a:t>Los Alamos and Savannah River</a:t>
            </a:r>
          </a:p>
          <a:p>
            <a:r>
              <a:rPr lang="en-US" sz="1800" cap="none" dirty="0">
                <a:solidFill>
                  <a:srgbClr val="FFFF00"/>
                </a:solidFill>
              </a:rPr>
              <a:t>New design warheads (W87-1 and W93)</a:t>
            </a:r>
          </a:p>
          <a:p>
            <a:r>
              <a:rPr lang="en-US" sz="2800" cap="none" dirty="0">
                <a:solidFill>
                  <a:srgbClr val="FF0000"/>
                </a:solidFill>
              </a:rPr>
              <a:t>80 WARHEADS / YEAR</a:t>
            </a:r>
          </a:p>
        </p:txBody>
      </p:sp>
    </p:spTree>
    <p:extLst>
      <p:ext uri="{BB962C8B-B14F-4D97-AF65-F5344CB8AC3E}">
        <p14:creationId xmlns:p14="http://schemas.microsoft.com/office/powerpoint/2010/main" val="3279314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B0845-6409-E14B-BC47-D0324947A29E}"/>
              </a:ext>
            </a:extLst>
          </p:cNvPr>
          <p:cNvSpPr>
            <a:spLocks noGrp="1"/>
          </p:cNvSpPr>
          <p:nvPr>
            <p:ph type="ctrTitle"/>
          </p:nvPr>
        </p:nvSpPr>
        <p:spPr/>
        <p:txBody>
          <a:bodyPr/>
          <a:lstStyle/>
          <a:p>
            <a:r>
              <a:rPr lang="en-US" dirty="0"/>
              <a:t>The Conscience</a:t>
            </a:r>
            <a:br>
              <a:rPr lang="en-US" dirty="0"/>
            </a:br>
            <a:r>
              <a:rPr lang="en-US" dirty="0"/>
              <a:t>of the world</a:t>
            </a:r>
          </a:p>
        </p:txBody>
      </p:sp>
      <p:sp>
        <p:nvSpPr>
          <p:cNvPr id="3" name="Subtitle 2">
            <a:extLst>
              <a:ext uri="{FF2B5EF4-FFF2-40B4-BE49-F238E27FC236}">
                <a16:creationId xmlns:a16="http://schemas.microsoft.com/office/drawing/2014/main" id="{097218C0-C181-0848-8A68-66F5C9ED9655}"/>
              </a:ext>
            </a:extLst>
          </p:cNvPr>
          <p:cNvSpPr>
            <a:spLocks noGrp="1"/>
          </p:cNvSpPr>
          <p:nvPr>
            <p:ph type="subTitle" idx="1"/>
          </p:nvPr>
        </p:nvSpPr>
        <p:spPr>
          <a:xfrm>
            <a:off x="1751012" y="4027714"/>
            <a:ext cx="8676222" cy="1905000"/>
          </a:xfrm>
        </p:spPr>
        <p:txBody>
          <a:bodyPr>
            <a:normAutofit/>
          </a:bodyPr>
          <a:lstStyle/>
          <a:p>
            <a:r>
              <a:rPr lang="en-US" sz="2800" dirty="0">
                <a:solidFill>
                  <a:schemeClr val="accent3"/>
                </a:solidFill>
              </a:rPr>
              <a:t>What the </a:t>
            </a:r>
            <a:r>
              <a:rPr lang="en-US" sz="2800" i="1" dirty="0">
                <a:solidFill>
                  <a:schemeClr val="accent3"/>
                </a:solidFill>
              </a:rPr>
              <a:t>hibakusha</a:t>
            </a:r>
            <a:r>
              <a:rPr lang="en-US" sz="2800" dirty="0">
                <a:solidFill>
                  <a:schemeClr val="accent3"/>
                </a:solidFill>
              </a:rPr>
              <a:t> ask from us</a:t>
            </a:r>
          </a:p>
          <a:p>
            <a:r>
              <a:rPr lang="en-US" sz="2800" dirty="0">
                <a:solidFill>
                  <a:schemeClr val="accent3"/>
                </a:solidFill>
              </a:rPr>
              <a:t>75 years after Hiroshima</a:t>
            </a:r>
          </a:p>
        </p:txBody>
      </p:sp>
      <p:pic>
        <p:nvPicPr>
          <p:cNvPr id="5" name="Picture 4">
            <a:extLst>
              <a:ext uri="{FF2B5EF4-FFF2-40B4-BE49-F238E27FC236}">
                <a16:creationId xmlns:a16="http://schemas.microsoft.com/office/drawing/2014/main" id="{3D6372A1-A3CB-924F-8430-959C9F5C6C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2399490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CFBB-FCA5-2B4B-9C26-5312D1310B2E}"/>
              </a:ext>
            </a:extLst>
          </p:cNvPr>
          <p:cNvSpPr>
            <a:spLocks noGrp="1"/>
          </p:cNvSpPr>
          <p:nvPr>
            <p:ph type="title"/>
          </p:nvPr>
        </p:nvSpPr>
        <p:spPr>
          <a:xfrm>
            <a:off x="585788" y="0"/>
            <a:ext cx="9244012" cy="1371600"/>
          </a:xfrm>
        </p:spPr>
        <p:txBody>
          <a:bodyPr>
            <a:noAutofit/>
          </a:bodyPr>
          <a:lstStyle/>
          <a:p>
            <a:r>
              <a:rPr lang="en-US" sz="3600" dirty="0" err="1">
                <a:solidFill>
                  <a:srgbClr val="FF0000"/>
                </a:solidFill>
              </a:rPr>
              <a:t>PlutoNIUM</a:t>
            </a:r>
            <a:r>
              <a:rPr lang="en-US" sz="3600" dirty="0">
                <a:solidFill>
                  <a:srgbClr val="FF0000"/>
                </a:solidFill>
              </a:rPr>
              <a:t> PIT</a:t>
            </a:r>
            <a:r>
              <a:rPr lang="en-US" sz="3600" dirty="0"/>
              <a:t>: The Primary/Trigger</a:t>
            </a:r>
            <a:endParaRPr lang="en-US" sz="3600" dirty="0">
              <a:solidFill>
                <a:srgbClr val="FF0000"/>
              </a:solidFill>
            </a:endParaRPr>
          </a:p>
        </p:txBody>
      </p:sp>
      <p:pic>
        <p:nvPicPr>
          <p:cNvPr id="6" name="Content Placeholder 5">
            <a:extLst>
              <a:ext uri="{FF2B5EF4-FFF2-40B4-BE49-F238E27FC236}">
                <a16:creationId xmlns:a16="http://schemas.microsoft.com/office/drawing/2014/main" id="{6750681D-9F1F-6346-8BAE-96BF5BF59AC5}"/>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8072971" y="1883661"/>
            <a:ext cx="2671230" cy="3090677"/>
          </a:xfrm>
        </p:spPr>
      </p:pic>
      <p:sp>
        <p:nvSpPr>
          <p:cNvPr id="5" name="Content Placeholder 2">
            <a:extLst>
              <a:ext uri="{FF2B5EF4-FFF2-40B4-BE49-F238E27FC236}">
                <a16:creationId xmlns:a16="http://schemas.microsoft.com/office/drawing/2014/main" id="{E7FC1B72-A726-6C47-8C7E-2D764FF4AF15}"/>
              </a:ext>
            </a:extLst>
          </p:cNvPr>
          <p:cNvSpPr>
            <a:spLocks noGrp="1"/>
          </p:cNvSpPr>
          <p:nvPr>
            <p:ph type="body" sz="half" idx="2"/>
          </p:nvPr>
        </p:nvSpPr>
        <p:spPr>
          <a:xfrm>
            <a:off x="700088" y="1814512"/>
            <a:ext cx="6672262" cy="4643438"/>
          </a:xfrm>
        </p:spPr>
        <p:txBody>
          <a:bodyPr>
            <a:normAutofit fontScale="92500" lnSpcReduction="10000"/>
          </a:bodyPr>
          <a:lstStyle/>
          <a:p>
            <a:r>
              <a:rPr lang="en-US" sz="2800" dirty="0">
                <a:solidFill>
                  <a:schemeClr val="accent6">
                    <a:lumMod val="40000"/>
                    <a:lumOff val="60000"/>
                  </a:schemeClr>
                </a:solidFill>
              </a:rPr>
              <a:t>80 pits/year by 2030</a:t>
            </a:r>
          </a:p>
          <a:p>
            <a:r>
              <a:rPr lang="en-US" sz="2800" dirty="0">
                <a:solidFill>
                  <a:schemeClr val="accent6">
                    <a:lumMod val="40000"/>
                    <a:lumOff val="60000"/>
                  </a:schemeClr>
                </a:solidFill>
              </a:rPr>
              <a:t>los alamos — expand capacity to 30/year</a:t>
            </a:r>
          </a:p>
          <a:p>
            <a:r>
              <a:rPr lang="en-US" sz="2800" dirty="0">
                <a:solidFill>
                  <a:schemeClr val="accent6">
                    <a:lumMod val="40000"/>
                    <a:lumOff val="60000"/>
                  </a:schemeClr>
                </a:solidFill>
              </a:rPr>
              <a:t>savannah river — new mission (repurpose MOX plant) produce up to 50 pits/year</a:t>
            </a:r>
          </a:p>
          <a:p>
            <a:r>
              <a:rPr lang="en-US" sz="2800" dirty="0">
                <a:solidFill>
                  <a:schemeClr val="accent6">
                    <a:lumMod val="40000"/>
                    <a:lumOff val="60000"/>
                  </a:schemeClr>
                </a:solidFill>
              </a:rPr>
              <a:t>environmental studies underway—awaiting NNSA decisions</a:t>
            </a:r>
          </a:p>
          <a:p>
            <a:r>
              <a:rPr lang="en-US" sz="2800" dirty="0">
                <a:solidFill>
                  <a:schemeClr val="accent6">
                    <a:lumMod val="40000"/>
                    <a:lumOff val="60000"/>
                  </a:schemeClr>
                </a:solidFill>
              </a:rPr>
              <a:t>Efforts to increase money in budget</a:t>
            </a:r>
          </a:p>
          <a:p>
            <a:r>
              <a:rPr lang="en-US" sz="2800" dirty="0">
                <a:solidFill>
                  <a:schemeClr val="accent6">
                    <a:lumMod val="40000"/>
                    <a:lumOff val="60000"/>
                  </a:schemeClr>
                </a:solidFill>
              </a:rPr>
              <a:t>15,000+ pits in storage at </a:t>
            </a:r>
            <a:r>
              <a:rPr lang="en-US" sz="2800" dirty="0" err="1">
                <a:solidFill>
                  <a:schemeClr val="accent6">
                    <a:lumMod val="40000"/>
                    <a:lumOff val="60000"/>
                  </a:schemeClr>
                </a:solidFill>
              </a:rPr>
              <a:t>pantex</a:t>
            </a:r>
            <a:r>
              <a:rPr lang="en-US" sz="2800" dirty="0">
                <a:solidFill>
                  <a:schemeClr val="accent6">
                    <a:lumMod val="40000"/>
                    <a:lumOff val="60000"/>
                  </a:schemeClr>
                </a:solidFill>
              </a:rPr>
              <a:t> </a:t>
            </a:r>
          </a:p>
          <a:p>
            <a:r>
              <a:rPr lang="en-US" sz="2800" dirty="0">
                <a:solidFill>
                  <a:schemeClr val="accent6">
                    <a:lumMod val="40000"/>
                    <a:lumOff val="60000"/>
                  </a:schemeClr>
                </a:solidFill>
              </a:rPr>
              <a:t>New pits for new bombs</a:t>
            </a:r>
          </a:p>
          <a:p>
            <a:endParaRPr lang="en-US" dirty="0"/>
          </a:p>
        </p:txBody>
      </p:sp>
    </p:spTree>
    <p:extLst>
      <p:ext uri="{BB962C8B-B14F-4D97-AF65-F5344CB8AC3E}">
        <p14:creationId xmlns:p14="http://schemas.microsoft.com/office/powerpoint/2010/main" val="961134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CFBB-FCA5-2B4B-9C26-5312D1310B2E}"/>
              </a:ext>
            </a:extLst>
          </p:cNvPr>
          <p:cNvSpPr>
            <a:spLocks noGrp="1"/>
          </p:cNvSpPr>
          <p:nvPr>
            <p:ph type="title"/>
          </p:nvPr>
        </p:nvSpPr>
        <p:spPr>
          <a:xfrm>
            <a:off x="666750" y="228600"/>
            <a:ext cx="9058274" cy="1371600"/>
          </a:xfrm>
        </p:spPr>
        <p:txBody>
          <a:bodyPr>
            <a:noAutofit/>
          </a:bodyPr>
          <a:lstStyle/>
          <a:p>
            <a:r>
              <a:rPr lang="en-US" sz="3600" dirty="0">
                <a:solidFill>
                  <a:srgbClr val="FF0000"/>
                </a:solidFill>
              </a:rPr>
              <a:t>Secondary:</a:t>
            </a:r>
            <a:r>
              <a:rPr lang="en-US" sz="3600" dirty="0"/>
              <a:t> Canned Subassembly</a:t>
            </a:r>
            <a:endParaRPr lang="en-US" sz="3600" dirty="0">
              <a:solidFill>
                <a:srgbClr val="FF0000"/>
              </a:solidFill>
            </a:endParaRPr>
          </a:p>
        </p:txBody>
      </p:sp>
      <p:pic>
        <p:nvPicPr>
          <p:cNvPr id="6" name="Content Placeholder 5">
            <a:extLst>
              <a:ext uri="{FF2B5EF4-FFF2-40B4-BE49-F238E27FC236}">
                <a16:creationId xmlns:a16="http://schemas.microsoft.com/office/drawing/2014/main" id="{6750681D-9F1F-6346-8BAE-96BF5BF59AC5}"/>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7095951" y="2014536"/>
            <a:ext cx="3238143" cy="2828927"/>
          </a:xfrm>
        </p:spPr>
      </p:pic>
      <p:sp>
        <p:nvSpPr>
          <p:cNvPr id="4" name="Text Placeholder 3">
            <a:extLst>
              <a:ext uri="{FF2B5EF4-FFF2-40B4-BE49-F238E27FC236}">
                <a16:creationId xmlns:a16="http://schemas.microsoft.com/office/drawing/2014/main" id="{93AF2FBE-D966-944F-A85E-74103A43A536}"/>
              </a:ext>
            </a:extLst>
          </p:cNvPr>
          <p:cNvSpPr>
            <a:spLocks noGrp="1"/>
          </p:cNvSpPr>
          <p:nvPr>
            <p:ph type="body" sz="half" idx="2"/>
          </p:nvPr>
        </p:nvSpPr>
        <p:spPr>
          <a:xfrm>
            <a:off x="585788" y="2128839"/>
            <a:ext cx="6043612" cy="3443286"/>
          </a:xfrm>
        </p:spPr>
        <p:txBody>
          <a:bodyPr>
            <a:normAutofit/>
          </a:bodyPr>
          <a:lstStyle/>
          <a:p>
            <a:r>
              <a:rPr lang="en-US" sz="2400" cap="none" dirty="0">
                <a:solidFill>
                  <a:schemeClr val="accent4"/>
                </a:solidFill>
              </a:rPr>
              <a:t>MANUFACTURED AT Y-12 IN OAK RIDGE</a:t>
            </a:r>
          </a:p>
          <a:p>
            <a:r>
              <a:rPr lang="en-US" sz="2400" cap="none" dirty="0">
                <a:solidFill>
                  <a:schemeClr val="accent4"/>
                </a:solidFill>
              </a:rPr>
              <a:t>HIGHLY ENRICHED URANIUM, LITHIUM DEUTERIDE AND DEPLETED URANIUM</a:t>
            </a:r>
          </a:p>
          <a:p>
            <a:r>
              <a:rPr lang="en-US" sz="2400" cap="none" dirty="0">
                <a:solidFill>
                  <a:schemeClr val="accent4"/>
                </a:solidFill>
              </a:rPr>
              <a:t>THERMONUCLEAR</a:t>
            </a:r>
          </a:p>
          <a:p>
            <a:r>
              <a:rPr lang="en-US" sz="2400" cap="none" dirty="0">
                <a:solidFill>
                  <a:schemeClr val="accent4"/>
                </a:solidFill>
              </a:rPr>
              <a:t>PRODUCED IN FACILITIES THAT DO NOT MEET CURRENT ENVIRONMENTAL AND SEISMIC STANDARDS</a:t>
            </a:r>
          </a:p>
          <a:p>
            <a:endParaRPr lang="en-US" sz="2800" cap="none" dirty="0">
              <a:solidFill>
                <a:srgbClr val="FF0000"/>
              </a:solidFill>
            </a:endParaRPr>
          </a:p>
        </p:txBody>
      </p:sp>
    </p:spTree>
    <p:extLst>
      <p:ext uri="{BB962C8B-B14F-4D97-AF65-F5344CB8AC3E}">
        <p14:creationId xmlns:p14="http://schemas.microsoft.com/office/powerpoint/2010/main" val="448724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CF39D-2FFB-3442-9247-9AE7DDD7CEE4}"/>
              </a:ext>
            </a:extLst>
          </p:cNvPr>
          <p:cNvSpPr>
            <a:spLocks noGrp="1"/>
          </p:cNvSpPr>
          <p:nvPr>
            <p:ph type="title"/>
          </p:nvPr>
        </p:nvSpPr>
        <p:spPr>
          <a:xfrm>
            <a:off x="728662" y="709612"/>
            <a:ext cx="9905998" cy="1905000"/>
          </a:xfrm>
        </p:spPr>
        <p:txBody>
          <a:bodyPr/>
          <a:lstStyle/>
          <a:p>
            <a:r>
              <a:rPr lang="en-US" dirty="0"/>
              <a:t>UPF Bomb Plant in Oak </a:t>
            </a:r>
            <a:r>
              <a:rPr lang="en-US" dirty="0" err="1"/>
              <a:t>RidGE</a:t>
            </a:r>
            <a:r>
              <a:rPr lang="en-US" dirty="0"/>
              <a:t> - $6 Billion +</a:t>
            </a:r>
          </a:p>
        </p:txBody>
      </p:sp>
      <p:sp>
        <p:nvSpPr>
          <p:cNvPr id="3" name="Content Placeholder 2">
            <a:extLst>
              <a:ext uri="{FF2B5EF4-FFF2-40B4-BE49-F238E27FC236}">
                <a16:creationId xmlns:a16="http://schemas.microsoft.com/office/drawing/2014/main" id="{9291F1BC-C81B-9D42-9090-ABCDAA11EB70}"/>
              </a:ext>
            </a:extLst>
          </p:cNvPr>
          <p:cNvSpPr>
            <a:spLocks noGrp="1"/>
          </p:cNvSpPr>
          <p:nvPr>
            <p:ph idx="1"/>
          </p:nvPr>
        </p:nvSpPr>
        <p:spPr>
          <a:xfrm>
            <a:off x="728662" y="2324099"/>
            <a:ext cx="11215688" cy="3124201"/>
          </a:xfrm>
        </p:spPr>
        <p:txBody>
          <a:bodyPr>
            <a:normAutofit/>
          </a:bodyPr>
          <a:lstStyle/>
          <a:p>
            <a:r>
              <a:rPr lang="en-US" sz="2800" dirty="0">
                <a:solidFill>
                  <a:schemeClr val="accent4"/>
                </a:solidFill>
              </a:rPr>
              <a:t>under construction</a:t>
            </a:r>
          </a:p>
          <a:p>
            <a:r>
              <a:rPr lang="en-US" sz="2800" dirty="0">
                <a:solidFill>
                  <a:schemeClr val="accent4"/>
                </a:solidFill>
              </a:rPr>
              <a:t>lawsuit win  in 2019 — </a:t>
            </a:r>
            <a:r>
              <a:rPr lang="en-US" sz="2800" dirty="0" err="1">
                <a:solidFill>
                  <a:schemeClr val="accent4"/>
                </a:solidFill>
              </a:rPr>
              <a:t>nnsa</a:t>
            </a:r>
            <a:r>
              <a:rPr lang="en-US" sz="2800" dirty="0">
                <a:solidFill>
                  <a:schemeClr val="accent4"/>
                </a:solidFill>
              </a:rPr>
              <a:t> continues construction</a:t>
            </a:r>
          </a:p>
          <a:p>
            <a:r>
              <a:rPr lang="en-US" sz="2800" dirty="0">
                <a:solidFill>
                  <a:schemeClr val="accent4"/>
                </a:solidFill>
              </a:rPr>
              <a:t>enforcement order filed — awaiting court action</a:t>
            </a:r>
          </a:p>
          <a:p>
            <a:r>
              <a:rPr lang="en-US" sz="2800" dirty="0">
                <a:solidFill>
                  <a:schemeClr val="accent4"/>
                </a:solidFill>
              </a:rPr>
              <a:t>new supplemental analysis released — record of decision pending</a:t>
            </a:r>
          </a:p>
          <a:p>
            <a:r>
              <a:rPr lang="en-US" sz="2800" dirty="0">
                <a:solidFill>
                  <a:schemeClr val="accent4"/>
                </a:solidFill>
              </a:rPr>
              <a:t>new legal challenge ?</a:t>
            </a:r>
          </a:p>
          <a:p>
            <a:endParaRPr lang="en-US" dirty="0"/>
          </a:p>
        </p:txBody>
      </p:sp>
    </p:spTree>
    <p:extLst>
      <p:ext uri="{BB962C8B-B14F-4D97-AF65-F5344CB8AC3E}">
        <p14:creationId xmlns:p14="http://schemas.microsoft.com/office/powerpoint/2010/main" val="152804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7BF20-9526-584E-A419-156719D74BA7}"/>
              </a:ext>
            </a:extLst>
          </p:cNvPr>
          <p:cNvSpPr>
            <a:spLocks noGrp="1"/>
          </p:cNvSpPr>
          <p:nvPr>
            <p:ph type="title"/>
          </p:nvPr>
        </p:nvSpPr>
        <p:spPr/>
        <p:txBody>
          <a:bodyPr/>
          <a:lstStyle/>
          <a:p>
            <a:r>
              <a:rPr lang="en-US" dirty="0"/>
              <a:t>What you can do</a:t>
            </a:r>
          </a:p>
        </p:txBody>
      </p:sp>
      <p:sp>
        <p:nvSpPr>
          <p:cNvPr id="3" name="Content Placeholder 2">
            <a:extLst>
              <a:ext uri="{FF2B5EF4-FFF2-40B4-BE49-F238E27FC236}">
                <a16:creationId xmlns:a16="http://schemas.microsoft.com/office/drawing/2014/main" id="{D033D859-49FF-5741-A8B3-640F4E8C6396}"/>
              </a:ext>
            </a:extLst>
          </p:cNvPr>
          <p:cNvSpPr>
            <a:spLocks noGrp="1"/>
          </p:cNvSpPr>
          <p:nvPr>
            <p:ph idx="1"/>
          </p:nvPr>
        </p:nvSpPr>
        <p:spPr>
          <a:xfrm>
            <a:off x="1141413" y="2238374"/>
            <a:ext cx="9905998" cy="3124201"/>
          </a:xfrm>
        </p:spPr>
        <p:txBody>
          <a:bodyPr/>
          <a:lstStyle/>
          <a:p>
            <a:r>
              <a:rPr lang="en-US" sz="2800" dirty="0">
                <a:solidFill>
                  <a:srgbClr val="FFFF00"/>
                </a:solidFill>
              </a:rPr>
              <a:t>sign the </a:t>
            </a:r>
            <a:r>
              <a:rPr lang="en-US" sz="2800" i="1" dirty="0">
                <a:solidFill>
                  <a:srgbClr val="FFFF00"/>
                </a:solidFill>
              </a:rPr>
              <a:t>hibakusha</a:t>
            </a:r>
            <a:r>
              <a:rPr lang="en-US" sz="2800" dirty="0">
                <a:solidFill>
                  <a:srgbClr val="FFFF00"/>
                </a:solidFill>
              </a:rPr>
              <a:t> appeal</a:t>
            </a:r>
          </a:p>
          <a:p>
            <a:r>
              <a:rPr lang="en-US" sz="2800" dirty="0">
                <a:solidFill>
                  <a:srgbClr val="FFFF00"/>
                </a:solidFill>
              </a:rPr>
              <a:t>support OREPA’s legal challenge and work</a:t>
            </a:r>
          </a:p>
          <a:p>
            <a:r>
              <a:rPr lang="en-US" sz="2800" dirty="0">
                <a:solidFill>
                  <a:srgbClr val="FFFF00"/>
                </a:solidFill>
              </a:rPr>
              <a:t>contact senators and reps now re: the budget</a:t>
            </a:r>
          </a:p>
          <a:p>
            <a:r>
              <a:rPr lang="en-US" sz="2800" dirty="0">
                <a:solidFill>
                  <a:srgbClr val="FFFF00"/>
                </a:solidFill>
              </a:rPr>
              <a:t>VOTE</a:t>
            </a:r>
          </a:p>
          <a:p>
            <a:r>
              <a:rPr lang="en-US" sz="2800" dirty="0">
                <a:solidFill>
                  <a:srgbClr val="FFFF00"/>
                </a:solidFill>
              </a:rPr>
              <a:t>write a letter to the editor or an op-ed</a:t>
            </a:r>
            <a:r>
              <a:rPr lang="en-US" dirty="0"/>
              <a:t> </a:t>
            </a:r>
          </a:p>
        </p:txBody>
      </p:sp>
    </p:spTree>
    <p:extLst>
      <p:ext uri="{BB962C8B-B14F-4D97-AF65-F5344CB8AC3E}">
        <p14:creationId xmlns:p14="http://schemas.microsoft.com/office/powerpoint/2010/main" val="40252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7BF20-9526-584E-A419-156719D74BA7}"/>
              </a:ext>
            </a:extLst>
          </p:cNvPr>
          <p:cNvSpPr>
            <a:spLocks noGrp="1"/>
          </p:cNvSpPr>
          <p:nvPr>
            <p:ph type="title"/>
          </p:nvPr>
        </p:nvSpPr>
        <p:spPr>
          <a:xfrm>
            <a:off x="1141413" y="785814"/>
            <a:ext cx="9905998" cy="1905000"/>
          </a:xfrm>
        </p:spPr>
        <p:txBody>
          <a:bodyPr/>
          <a:lstStyle/>
          <a:p>
            <a:r>
              <a:rPr lang="en-US" dirty="0"/>
              <a:t>The most important thing we can do</a:t>
            </a:r>
          </a:p>
        </p:txBody>
      </p:sp>
      <p:sp>
        <p:nvSpPr>
          <p:cNvPr id="3" name="Content Placeholder 2">
            <a:extLst>
              <a:ext uri="{FF2B5EF4-FFF2-40B4-BE49-F238E27FC236}">
                <a16:creationId xmlns:a16="http://schemas.microsoft.com/office/drawing/2014/main" id="{D033D859-49FF-5741-A8B3-640F4E8C6396}"/>
              </a:ext>
            </a:extLst>
          </p:cNvPr>
          <p:cNvSpPr>
            <a:spLocks noGrp="1"/>
          </p:cNvSpPr>
          <p:nvPr>
            <p:ph idx="1"/>
          </p:nvPr>
        </p:nvSpPr>
        <p:spPr>
          <a:xfrm>
            <a:off x="1141412" y="3238503"/>
            <a:ext cx="10131425" cy="3124201"/>
          </a:xfrm>
        </p:spPr>
        <p:txBody>
          <a:bodyPr/>
          <a:lstStyle/>
          <a:p>
            <a:pPr marL="0" indent="0">
              <a:buNone/>
            </a:pPr>
            <a:r>
              <a:rPr lang="en-US" sz="2800" cap="none" dirty="0">
                <a:solidFill>
                  <a:schemeClr val="accent3"/>
                </a:solidFill>
                <a:latin typeface="Bradley Hand" pitchFamily="2" charset="77"/>
              </a:rPr>
              <a:t>The single most important thing we can do right now is to build broad opposition to the new nuclear arms race. To do that, we have to</a:t>
            </a:r>
            <a:r>
              <a:rPr lang="en-US" sz="2800" cap="none" dirty="0">
                <a:solidFill>
                  <a:srgbClr val="FF0000"/>
                </a:solidFill>
                <a:latin typeface="Bradley Hand" pitchFamily="2" charset="77"/>
              </a:rPr>
              <a:t> make people aware that it is happening</a:t>
            </a:r>
            <a:r>
              <a:rPr lang="en-US" sz="2800" cap="none" dirty="0">
                <a:solidFill>
                  <a:schemeClr val="accent3"/>
                </a:solidFill>
                <a:latin typeface="Bradley Hand" pitchFamily="2" charset="77"/>
              </a:rPr>
              <a:t>, and </a:t>
            </a:r>
            <a:r>
              <a:rPr lang="en-US" sz="2800" cap="none" dirty="0">
                <a:solidFill>
                  <a:srgbClr val="FF0000"/>
                </a:solidFill>
                <a:latin typeface="Bradley Hand" pitchFamily="2" charset="77"/>
              </a:rPr>
              <a:t>remind them of the danger</a:t>
            </a:r>
            <a:r>
              <a:rPr lang="en-US" sz="2800" cap="none" dirty="0">
                <a:solidFill>
                  <a:schemeClr val="accent3"/>
                </a:solidFill>
                <a:latin typeface="Bradley Hand" pitchFamily="2" charset="77"/>
              </a:rPr>
              <a:t> of complacency when the danger is so great.</a:t>
            </a:r>
            <a:r>
              <a:rPr lang="en-US" dirty="0"/>
              <a:t>  </a:t>
            </a:r>
          </a:p>
        </p:txBody>
      </p:sp>
      <p:pic>
        <p:nvPicPr>
          <p:cNvPr id="4" name="Picture 3">
            <a:extLst>
              <a:ext uri="{FF2B5EF4-FFF2-40B4-BE49-F238E27FC236}">
                <a16:creationId xmlns:a16="http://schemas.microsoft.com/office/drawing/2014/main" id="{095D17DC-C40D-1448-8758-17AA5506C73E}"/>
              </a:ext>
            </a:extLst>
          </p:cNvPr>
          <p:cNvPicPr>
            <a:picLocks noChangeAspect="1"/>
          </p:cNvPicPr>
          <p:nvPr/>
        </p:nvPicPr>
        <p:blipFill>
          <a:blip r:embed="rId2"/>
          <a:stretch>
            <a:fillRect/>
          </a:stretch>
        </p:blipFill>
        <p:spPr>
          <a:xfrm>
            <a:off x="1247034" y="2344511"/>
            <a:ext cx="9112671" cy="1246414"/>
          </a:xfrm>
          <a:prstGeom prst="rect">
            <a:avLst/>
          </a:prstGeom>
        </p:spPr>
      </p:pic>
    </p:spTree>
    <p:extLst>
      <p:ext uri="{BB962C8B-B14F-4D97-AF65-F5344CB8AC3E}">
        <p14:creationId xmlns:p14="http://schemas.microsoft.com/office/powerpoint/2010/main" val="2696691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7BF20-9526-584E-A419-156719D74BA7}"/>
              </a:ext>
            </a:extLst>
          </p:cNvPr>
          <p:cNvSpPr>
            <a:spLocks noGrp="1"/>
          </p:cNvSpPr>
          <p:nvPr>
            <p:ph type="title"/>
          </p:nvPr>
        </p:nvSpPr>
        <p:spPr>
          <a:xfrm>
            <a:off x="1141413" y="414336"/>
            <a:ext cx="9905998" cy="1905000"/>
          </a:xfrm>
        </p:spPr>
        <p:txBody>
          <a:bodyPr/>
          <a:lstStyle/>
          <a:p>
            <a:r>
              <a:rPr lang="en-US" dirty="0"/>
              <a:t>Start where people are already organized</a:t>
            </a:r>
          </a:p>
        </p:txBody>
      </p:sp>
      <p:sp>
        <p:nvSpPr>
          <p:cNvPr id="3" name="Content Placeholder 2">
            <a:extLst>
              <a:ext uri="{FF2B5EF4-FFF2-40B4-BE49-F238E27FC236}">
                <a16:creationId xmlns:a16="http://schemas.microsoft.com/office/drawing/2014/main" id="{D033D859-49FF-5741-A8B3-640F4E8C6396}"/>
              </a:ext>
            </a:extLst>
          </p:cNvPr>
          <p:cNvSpPr>
            <a:spLocks noGrp="1"/>
          </p:cNvSpPr>
          <p:nvPr>
            <p:ph idx="1"/>
          </p:nvPr>
        </p:nvSpPr>
        <p:spPr>
          <a:xfrm>
            <a:off x="1247034" y="3216043"/>
            <a:ext cx="10131425" cy="3124201"/>
          </a:xfrm>
        </p:spPr>
        <p:txBody>
          <a:bodyPr/>
          <a:lstStyle/>
          <a:p>
            <a:pPr marL="0" indent="0">
              <a:buNone/>
            </a:pPr>
            <a:r>
              <a:rPr lang="en-US" sz="2800" cap="none" dirty="0">
                <a:solidFill>
                  <a:schemeClr val="accent3"/>
                </a:solidFill>
                <a:latin typeface="Bradley Hand" pitchFamily="2" charset="77"/>
              </a:rPr>
              <a:t>Veterans for Peace</a:t>
            </a:r>
          </a:p>
          <a:p>
            <a:pPr marL="0" indent="0">
              <a:buNone/>
            </a:pPr>
            <a:r>
              <a:rPr lang="en-US" sz="2800" cap="none" dirty="0">
                <a:solidFill>
                  <a:schemeClr val="accent3"/>
                </a:solidFill>
                <a:latin typeface="Bradley Hand" pitchFamily="2" charset="77"/>
              </a:rPr>
              <a:t>Churches, Mosques, Temples, Synagogues</a:t>
            </a:r>
          </a:p>
          <a:p>
            <a:pPr marL="0" indent="0">
              <a:buNone/>
            </a:pPr>
            <a:r>
              <a:rPr lang="en-US" sz="2800" cap="none" dirty="0">
                <a:solidFill>
                  <a:schemeClr val="accent3"/>
                </a:solidFill>
                <a:latin typeface="Bradley Hand" pitchFamily="2" charset="77"/>
              </a:rPr>
              <a:t>League of Women Voters, Sierra Club, etc.</a:t>
            </a:r>
          </a:p>
          <a:p>
            <a:pPr marL="0" indent="0">
              <a:buNone/>
            </a:pPr>
            <a:r>
              <a:rPr lang="en-US" sz="2800" cap="none" dirty="0">
                <a:solidFill>
                  <a:schemeClr val="accent3"/>
                </a:solidFill>
                <a:latin typeface="Bradley Hand" pitchFamily="2" charset="77"/>
              </a:rPr>
              <a:t>Book clubs, social groups</a:t>
            </a:r>
          </a:p>
          <a:p>
            <a:pPr marL="0" indent="0">
              <a:buNone/>
            </a:pPr>
            <a:r>
              <a:rPr lang="en-US" sz="2800" cap="none" dirty="0">
                <a:solidFill>
                  <a:schemeClr val="accent3"/>
                </a:solidFill>
                <a:latin typeface="Bradley Hand" pitchFamily="2" charset="77"/>
              </a:rPr>
              <a:t>Progressive allies (DSA, BLM, NPJC, and others…)</a:t>
            </a:r>
            <a:endParaRPr lang="en-US" dirty="0"/>
          </a:p>
        </p:txBody>
      </p:sp>
      <p:pic>
        <p:nvPicPr>
          <p:cNvPr id="4" name="Picture 3">
            <a:extLst>
              <a:ext uri="{FF2B5EF4-FFF2-40B4-BE49-F238E27FC236}">
                <a16:creationId xmlns:a16="http://schemas.microsoft.com/office/drawing/2014/main" id="{095D17DC-C40D-1448-8758-17AA5506C73E}"/>
              </a:ext>
            </a:extLst>
          </p:cNvPr>
          <p:cNvPicPr>
            <a:picLocks noChangeAspect="1"/>
          </p:cNvPicPr>
          <p:nvPr/>
        </p:nvPicPr>
        <p:blipFill>
          <a:blip r:embed="rId2"/>
          <a:stretch>
            <a:fillRect/>
          </a:stretch>
        </p:blipFill>
        <p:spPr>
          <a:xfrm>
            <a:off x="1247034" y="1913658"/>
            <a:ext cx="9112671" cy="1246414"/>
          </a:xfrm>
          <a:prstGeom prst="rect">
            <a:avLst/>
          </a:prstGeom>
        </p:spPr>
      </p:pic>
    </p:spTree>
    <p:extLst>
      <p:ext uri="{BB962C8B-B14F-4D97-AF65-F5344CB8AC3E}">
        <p14:creationId xmlns:p14="http://schemas.microsoft.com/office/powerpoint/2010/main" val="3144138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33D859-49FF-5741-A8B3-640F4E8C6396}"/>
              </a:ext>
            </a:extLst>
          </p:cNvPr>
          <p:cNvSpPr>
            <a:spLocks noGrp="1"/>
          </p:cNvSpPr>
          <p:nvPr>
            <p:ph idx="1"/>
          </p:nvPr>
        </p:nvSpPr>
        <p:spPr>
          <a:xfrm>
            <a:off x="2673330" y="2487508"/>
            <a:ext cx="6565673" cy="2666384"/>
          </a:xfrm>
        </p:spPr>
        <p:txBody>
          <a:bodyPr/>
          <a:lstStyle/>
          <a:p>
            <a:pPr marL="0" indent="0">
              <a:buNone/>
            </a:pPr>
            <a:r>
              <a:rPr lang="en-US" sz="2800" cap="none" dirty="0">
                <a:solidFill>
                  <a:schemeClr val="accent3"/>
                </a:solidFill>
                <a:latin typeface="Bradley Hand" pitchFamily="2" charset="77"/>
              </a:rPr>
              <a:t>Setsuko Thurlow • August 6, 2020</a:t>
            </a:r>
            <a:endParaRPr lang="en-US" dirty="0"/>
          </a:p>
        </p:txBody>
      </p:sp>
      <p:pic>
        <p:nvPicPr>
          <p:cNvPr id="4" name="Picture 3">
            <a:extLst>
              <a:ext uri="{FF2B5EF4-FFF2-40B4-BE49-F238E27FC236}">
                <a16:creationId xmlns:a16="http://schemas.microsoft.com/office/drawing/2014/main" id="{095D17DC-C40D-1448-8758-17AA5506C73E}"/>
              </a:ext>
            </a:extLst>
          </p:cNvPr>
          <p:cNvPicPr>
            <a:picLocks noChangeAspect="1"/>
          </p:cNvPicPr>
          <p:nvPr/>
        </p:nvPicPr>
        <p:blipFill>
          <a:blip r:embed="rId2"/>
          <a:stretch>
            <a:fillRect/>
          </a:stretch>
        </p:blipFill>
        <p:spPr>
          <a:xfrm>
            <a:off x="1247034" y="1973033"/>
            <a:ext cx="9112671" cy="1246414"/>
          </a:xfrm>
          <a:prstGeom prst="rect">
            <a:avLst/>
          </a:prstGeom>
        </p:spPr>
      </p:pic>
    </p:spTree>
    <p:extLst>
      <p:ext uri="{BB962C8B-B14F-4D97-AF65-F5344CB8AC3E}">
        <p14:creationId xmlns:p14="http://schemas.microsoft.com/office/powerpoint/2010/main" val="2809704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7BF20-9526-584E-A419-156719D74BA7}"/>
              </a:ext>
            </a:extLst>
          </p:cNvPr>
          <p:cNvSpPr>
            <a:spLocks noGrp="1"/>
          </p:cNvSpPr>
          <p:nvPr>
            <p:ph type="title"/>
          </p:nvPr>
        </p:nvSpPr>
        <p:spPr>
          <a:xfrm>
            <a:off x="1141413" y="414336"/>
            <a:ext cx="9905998" cy="1905000"/>
          </a:xfrm>
        </p:spPr>
        <p:txBody>
          <a:bodyPr/>
          <a:lstStyle/>
          <a:p>
            <a:r>
              <a:rPr lang="en-US" dirty="0"/>
              <a:t>What the hibakusha ask of us</a:t>
            </a:r>
          </a:p>
        </p:txBody>
      </p:sp>
      <p:sp>
        <p:nvSpPr>
          <p:cNvPr id="3" name="Content Placeholder 2">
            <a:extLst>
              <a:ext uri="{FF2B5EF4-FFF2-40B4-BE49-F238E27FC236}">
                <a16:creationId xmlns:a16="http://schemas.microsoft.com/office/drawing/2014/main" id="{D033D859-49FF-5741-A8B3-640F4E8C6396}"/>
              </a:ext>
            </a:extLst>
          </p:cNvPr>
          <p:cNvSpPr>
            <a:spLocks noGrp="1"/>
          </p:cNvSpPr>
          <p:nvPr>
            <p:ph idx="1"/>
          </p:nvPr>
        </p:nvSpPr>
        <p:spPr>
          <a:xfrm>
            <a:off x="1141414" y="3057522"/>
            <a:ext cx="9218292" cy="3124201"/>
          </a:xfrm>
        </p:spPr>
        <p:txBody>
          <a:bodyPr>
            <a:normAutofit/>
          </a:bodyPr>
          <a:lstStyle/>
          <a:p>
            <a:pPr marL="0" indent="0">
              <a:spcBef>
                <a:spcPts val="0"/>
              </a:spcBef>
              <a:spcAft>
                <a:spcPts val="0"/>
              </a:spcAft>
              <a:buNone/>
            </a:pPr>
            <a:r>
              <a:rPr lang="en-US" sz="3600" cap="none" dirty="0">
                <a:solidFill>
                  <a:schemeClr val="accent3"/>
                </a:solidFill>
                <a:latin typeface="Bradley Hand" pitchFamily="2" charset="77"/>
              </a:rPr>
              <a:t>“We made the bomb. We can get rid of it.</a:t>
            </a:r>
          </a:p>
          <a:p>
            <a:pPr marL="0" indent="0">
              <a:spcBef>
                <a:spcPts val="0"/>
              </a:spcBef>
              <a:spcAft>
                <a:spcPts val="0"/>
              </a:spcAft>
              <a:buNone/>
            </a:pPr>
            <a:r>
              <a:rPr lang="en-US" sz="3600" cap="none" dirty="0">
                <a:solidFill>
                  <a:schemeClr val="accent3"/>
                </a:solidFill>
                <a:latin typeface="Bradley Hand" pitchFamily="2" charset="77"/>
              </a:rPr>
              <a:t>We have that kind of power.”</a:t>
            </a:r>
          </a:p>
          <a:p>
            <a:pPr marL="0" indent="0" algn="r">
              <a:spcBef>
                <a:spcPts val="0"/>
              </a:spcBef>
              <a:spcAft>
                <a:spcPts val="0"/>
              </a:spcAft>
              <a:buNone/>
            </a:pPr>
            <a:r>
              <a:rPr lang="en-US" sz="3600" cap="none" dirty="0">
                <a:solidFill>
                  <a:schemeClr val="accent3"/>
                </a:solidFill>
                <a:latin typeface="Bradley Hand" pitchFamily="2" charset="77"/>
              </a:rPr>
              <a:t>~ Setsuko Thurlow</a:t>
            </a:r>
            <a:endParaRPr lang="en-US" sz="3600" dirty="0"/>
          </a:p>
        </p:txBody>
      </p:sp>
      <p:pic>
        <p:nvPicPr>
          <p:cNvPr id="4" name="Picture 3">
            <a:extLst>
              <a:ext uri="{FF2B5EF4-FFF2-40B4-BE49-F238E27FC236}">
                <a16:creationId xmlns:a16="http://schemas.microsoft.com/office/drawing/2014/main" id="{095D17DC-C40D-1448-8758-17AA5506C73E}"/>
              </a:ext>
            </a:extLst>
          </p:cNvPr>
          <p:cNvPicPr>
            <a:picLocks noChangeAspect="1"/>
          </p:cNvPicPr>
          <p:nvPr/>
        </p:nvPicPr>
        <p:blipFill>
          <a:blip r:embed="rId2"/>
          <a:stretch>
            <a:fillRect/>
          </a:stretch>
        </p:blipFill>
        <p:spPr>
          <a:xfrm>
            <a:off x="1247034" y="1973033"/>
            <a:ext cx="9112671" cy="1246414"/>
          </a:xfrm>
          <a:prstGeom prst="rect">
            <a:avLst/>
          </a:prstGeom>
        </p:spPr>
      </p:pic>
    </p:spTree>
    <p:extLst>
      <p:ext uri="{BB962C8B-B14F-4D97-AF65-F5344CB8AC3E}">
        <p14:creationId xmlns:p14="http://schemas.microsoft.com/office/powerpoint/2010/main" val="278460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33D859-49FF-5741-A8B3-640F4E8C6396}"/>
              </a:ext>
            </a:extLst>
          </p:cNvPr>
          <p:cNvSpPr>
            <a:spLocks noGrp="1"/>
          </p:cNvSpPr>
          <p:nvPr>
            <p:ph idx="1"/>
          </p:nvPr>
        </p:nvSpPr>
        <p:spPr>
          <a:xfrm>
            <a:off x="3080583" y="2487507"/>
            <a:ext cx="9218292" cy="3124201"/>
          </a:xfrm>
        </p:spPr>
        <p:txBody>
          <a:bodyPr>
            <a:normAutofit/>
          </a:bodyPr>
          <a:lstStyle/>
          <a:p>
            <a:pPr marL="0" indent="0">
              <a:spcBef>
                <a:spcPts val="0"/>
              </a:spcBef>
              <a:spcAft>
                <a:spcPts val="0"/>
              </a:spcAft>
              <a:buNone/>
            </a:pPr>
            <a:r>
              <a:rPr lang="en-US" sz="6000" cap="none" dirty="0">
                <a:solidFill>
                  <a:schemeClr val="accent3"/>
                </a:solidFill>
                <a:latin typeface="Bradley Hand" pitchFamily="2" charset="77"/>
              </a:rPr>
              <a:t>QUESTIONS?</a:t>
            </a:r>
            <a:endParaRPr lang="en-US" sz="6000" dirty="0"/>
          </a:p>
        </p:txBody>
      </p:sp>
      <p:pic>
        <p:nvPicPr>
          <p:cNvPr id="4" name="Picture 3">
            <a:extLst>
              <a:ext uri="{FF2B5EF4-FFF2-40B4-BE49-F238E27FC236}">
                <a16:creationId xmlns:a16="http://schemas.microsoft.com/office/drawing/2014/main" id="{095D17DC-C40D-1448-8758-17AA5506C73E}"/>
              </a:ext>
            </a:extLst>
          </p:cNvPr>
          <p:cNvPicPr>
            <a:picLocks noChangeAspect="1"/>
          </p:cNvPicPr>
          <p:nvPr/>
        </p:nvPicPr>
        <p:blipFill>
          <a:blip r:embed="rId2"/>
          <a:stretch>
            <a:fillRect/>
          </a:stretch>
        </p:blipFill>
        <p:spPr>
          <a:xfrm>
            <a:off x="1247034" y="1973033"/>
            <a:ext cx="9112671" cy="1246414"/>
          </a:xfrm>
          <a:prstGeom prst="rect">
            <a:avLst/>
          </a:prstGeom>
        </p:spPr>
      </p:pic>
    </p:spTree>
    <p:extLst>
      <p:ext uri="{BB962C8B-B14F-4D97-AF65-F5344CB8AC3E}">
        <p14:creationId xmlns:p14="http://schemas.microsoft.com/office/powerpoint/2010/main" val="2192892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7BF20-9526-584E-A419-156719D74BA7}"/>
              </a:ext>
            </a:extLst>
          </p:cNvPr>
          <p:cNvSpPr>
            <a:spLocks noGrp="1"/>
          </p:cNvSpPr>
          <p:nvPr>
            <p:ph type="title"/>
          </p:nvPr>
        </p:nvSpPr>
        <p:spPr>
          <a:xfrm>
            <a:off x="1141413" y="1685928"/>
            <a:ext cx="9905998" cy="1905000"/>
          </a:xfrm>
        </p:spPr>
        <p:txBody>
          <a:bodyPr/>
          <a:lstStyle/>
          <a:p>
            <a:r>
              <a:rPr lang="en-US" dirty="0"/>
              <a:t>Oak ridge environmental peace alliance</a:t>
            </a:r>
          </a:p>
        </p:txBody>
      </p:sp>
      <p:sp>
        <p:nvSpPr>
          <p:cNvPr id="3" name="Content Placeholder 2">
            <a:extLst>
              <a:ext uri="{FF2B5EF4-FFF2-40B4-BE49-F238E27FC236}">
                <a16:creationId xmlns:a16="http://schemas.microsoft.com/office/drawing/2014/main" id="{D033D859-49FF-5741-A8B3-640F4E8C6396}"/>
              </a:ext>
            </a:extLst>
          </p:cNvPr>
          <p:cNvSpPr>
            <a:spLocks noGrp="1"/>
          </p:cNvSpPr>
          <p:nvPr>
            <p:ph idx="1"/>
          </p:nvPr>
        </p:nvSpPr>
        <p:spPr>
          <a:xfrm>
            <a:off x="1141414" y="4357691"/>
            <a:ext cx="9218292" cy="1071566"/>
          </a:xfrm>
        </p:spPr>
        <p:txBody>
          <a:bodyPr/>
          <a:lstStyle/>
          <a:p>
            <a:pPr marL="0" indent="0" algn="r">
              <a:buNone/>
            </a:pPr>
            <a:r>
              <a:rPr lang="en-US" sz="2800" cap="none" dirty="0" err="1">
                <a:solidFill>
                  <a:schemeClr val="accent3"/>
                </a:solidFill>
                <a:latin typeface="Bradley Hand" pitchFamily="2" charset="77"/>
              </a:rPr>
              <a:t>www.orepa.org</a:t>
            </a:r>
            <a:endParaRPr lang="en-US" dirty="0"/>
          </a:p>
        </p:txBody>
      </p:sp>
      <p:pic>
        <p:nvPicPr>
          <p:cNvPr id="4" name="Picture 3">
            <a:extLst>
              <a:ext uri="{FF2B5EF4-FFF2-40B4-BE49-F238E27FC236}">
                <a16:creationId xmlns:a16="http://schemas.microsoft.com/office/drawing/2014/main" id="{095D17DC-C40D-1448-8758-17AA5506C73E}"/>
              </a:ext>
            </a:extLst>
          </p:cNvPr>
          <p:cNvPicPr>
            <a:picLocks noChangeAspect="1"/>
          </p:cNvPicPr>
          <p:nvPr/>
        </p:nvPicPr>
        <p:blipFill>
          <a:blip r:embed="rId2"/>
          <a:stretch>
            <a:fillRect/>
          </a:stretch>
        </p:blipFill>
        <p:spPr>
          <a:xfrm>
            <a:off x="1247034" y="3244625"/>
            <a:ext cx="9112671" cy="1246414"/>
          </a:xfrm>
          <a:prstGeom prst="rect">
            <a:avLst/>
          </a:prstGeom>
        </p:spPr>
      </p:pic>
    </p:spTree>
    <p:extLst>
      <p:ext uri="{BB962C8B-B14F-4D97-AF65-F5344CB8AC3E}">
        <p14:creationId xmlns:p14="http://schemas.microsoft.com/office/powerpoint/2010/main" val="3852061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7218C0-C181-0848-8A68-66F5C9ED9655}"/>
              </a:ext>
            </a:extLst>
          </p:cNvPr>
          <p:cNvSpPr>
            <a:spLocks noGrp="1"/>
          </p:cNvSpPr>
          <p:nvPr>
            <p:ph type="subTitle" idx="1"/>
          </p:nvPr>
        </p:nvSpPr>
        <p:spPr>
          <a:xfrm>
            <a:off x="1751012" y="4239985"/>
            <a:ext cx="8676222" cy="1905000"/>
          </a:xfrm>
        </p:spPr>
        <p:txBody>
          <a:bodyPr>
            <a:normAutofit/>
          </a:bodyPr>
          <a:lstStyle/>
          <a:p>
            <a:r>
              <a:rPr lang="en-US" sz="2800" dirty="0">
                <a:solidFill>
                  <a:schemeClr val="accent3"/>
                </a:solidFill>
              </a:rPr>
              <a:t>Setsuko Thurlow at the United Nations</a:t>
            </a:r>
          </a:p>
        </p:txBody>
      </p:sp>
      <p:pic>
        <p:nvPicPr>
          <p:cNvPr id="5" name="Picture 4">
            <a:extLst>
              <a:ext uri="{FF2B5EF4-FFF2-40B4-BE49-F238E27FC236}">
                <a16:creationId xmlns:a16="http://schemas.microsoft.com/office/drawing/2014/main" id="{CFEE742D-353B-FE4A-96D5-77F745A8CFE6}"/>
              </a:ext>
            </a:extLst>
          </p:cNvPr>
          <p:cNvPicPr>
            <a:picLocks noChangeAspect="1"/>
          </p:cNvPicPr>
          <p:nvPr/>
        </p:nvPicPr>
        <p:blipFill>
          <a:blip r:embed="rId3"/>
          <a:stretch>
            <a:fillRect/>
          </a:stretch>
        </p:blipFill>
        <p:spPr>
          <a:xfrm>
            <a:off x="1532787" y="2715989"/>
            <a:ext cx="9112671" cy="1246414"/>
          </a:xfrm>
          <a:prstGeom prst="rect">
            <a:avLst/>
          </a:prstGeom>
        </p:spPr>
      </p:pic>
    </p:spTree>
    <p:extLst>
      <p:ext uri="{BB962C8B-B14F-4D97-AF65-F5344CB8AC3E}">
        <p14:creationId xmlns:p14="http://schemas.microsoft.com/office/powerpoint/2010/main" val="4050834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56BC3-0E6B-0B44-B3B1-44175645DE10}"/>
              </a:ext>
            </a:extLst>
          </p:cNvPr>
          <p:cNvSpPr>
            <a:spLocks noGrp="1"/>
          </p:cNvSpPr>
          <p:nvPr>
            <p:ph type="title"/>
          </p:nvPr>
        </p:nvSpPr>
        <p:spPr>
          <a:xfrm>
            <a:off x="1141413" y="957942"/>
            <a:ext cx="9905998" cy="1905000"/>
          </a:xfrm>
        </p:spPr>
        <p:txBody>
          <a:bodyPr>
            <a:normAutofit/>
          </a:bodyPr>
          <a:lstStyle/>
          <a:p>
            <a:pPr algn="ctr"/>
            <a:r>
              <a:rPr lang="en-US" sz="6000" dirty="0"/>
              <a:t>BACK IN THE GAME</a:t>
            </a:r>
          </a:p>
        </p:txBody>
      </p:sp>
      <p:sp>
        <p:nvSpPr>
          <p:cNvPr id="3" name="Content Placeholder 2">
            <a:extLst>
              <a:ext uri="{FF2B5EF4-FFF2-40B4-BE49-F238E27FC236}">
                <a16:creationId xmlns:a16="http://schemas.microsoft.com/office/drawing/2014/main" id="{B23475A5-AD64-DF4D-B160-EC190CD3D50D}"/>
              </a:ext>
            </a:extLst>
          </p:cNvPr>
          <p:cNvSpPr>
            <a:spLocks noGrp="1"/>
          </p:cNvSpPr>
          <p:nvPr>
            <p:ph idx="1"/>
          </p:nvPr>
        </p:nvSpPr>
        <p:spPr>
          <a:xfrm>
            <a:off x="2420483" y="2155372"/>
            <a:ext cx="7295017" cy="3124201"/>
          </a:xfrm>
        </p:spPr>
        <p:txBody>
          <a:bodyPr>
            <a:normAutofit/>
          </a:bodyPr>
          <a:lstStyle/>
          <a:p>
            <a:pPr marL="0" indent="0">
              <a:spcBef>
                <a:spcPts val="0"/>
              </a:spcBef>
              <a:spcAft>
                <a:spcPts val="0"/>
              </a:spcAft>
              <a:buNone/>
            </a:pPr>
            <a:r>
              <a:rPr lang="en-US" sz="2800" cap="none" dirty="0">
                <a:solidFill>
                  <a:schemeClr val="accent3"/>
                </a:solidFill>
                <a:latin typeface="Helvetica" pitchFamily="2" charset="0"/>
              </a:rPr>
              <a:t>“The President has chosen to put the US</a:t>
            </a:r>
          </a:p>
          <a:p>
            <a:pPr marL="0" indent="0">
              <a:spcBef>
                <a:spcPts val="0"/>
              </a:spcBef>
              <a:spcAft>
                <a:spcPts val="0"/>
              </a:spcAft>
              <a:buNone/>
            </a:pPr>
            <a:r>
              <a:rPr lang="en-US" sz="2800" cap="none" dirty="0">
                <a:solidFill>
                  <a:schemeClr val="accent3"/>
                </a:solidFill>
                <a:latin typeface="Helvetica" pitchFamily="2" charset="0"/>
              </a:rPr>
              <a:t>back into the nuclear game.”</a:t>
            </a:r>
          </a:p>
          <a:p>
            <a:pPr marL="0" indent="0" algn="r">
              <a:spcBef>
                <a:spcPts val="0"/>
              </a:spcBef>
              <a:spcAft>
                <a:spcPts val="0"/>
              </a:spcAft>
              <a:buNone/>
            </a:pPr>
            <a:r>
              <a:rPr lang="en-US" cap="none" dirty="0">
                <a:solidFill>
                  <a:schemeClr val="accent3"/>
                </a:solidFill>
                <a:latin typeface="Helvetica" pitchFamily="2" charset="0"/>
              </a:rPr>
              <a:t>~ Dan </a:t>
            </a:r>
            <a:r>
              <a:rPr lang="en-US" cap="none" dirty="0" err="1">
                <a:solidFill>
                  <a:schemeClr val="accent3"/>
                </a:solidFill>
                <a:latin typeface="Helvetica" pitchFamily="2" charset="0"/>
              </a:rPr>
              <a:t>Brouillette</a:t>
            </a:r>
            <a:endParaRPr lang="en-US" cap="none" dirty="0">
              <a:solidFill>
                <a:schemeClr val="accent3"/>
              </a:solidFill>
              <a:latin typeface="Helvetica" pitchFamily="2" charset="0"/>
            </a:endParaRPr>
          </a:p>
          <a:p>
            <a:pPr marL="0" indent="0" algn="r">
              <a:spcBef>
                <a:spcPts val="0"/>
              </a:spcBef>
              <a:spcAft>
                <a:spcPts val="0"/>
              </a:spcAft>
              <a:buNone/>
            </a:pPr>
            <a:r>
              <a:rPr lang="en-US" cap="none" dirty="0">
                <a:solidFill>
                  <a:schemeClr val="accent3"/>
                </a:solidFill>
                <a:latin typeface="Helvetica" pitchFamily="2" charset="0"/>
              </a:rPr>
              <a:t>Secretary of Energy</a:t>
            </a:r>
          </a:p>
          <a:p>
            <a:pPr marL="0" indent="0" algn="r">
              <a:spcBef>
                <a:spcPts val="0"/>
              </a:spcBef>
              <a:spcAft>
                <a:spcPts val="0"/>
              </a:spcAft>
              <a:buNone/>
            </a:pPr>
            <a:r>
              <a:rPr lang="en-US" cap="none" dirty="0">
                <a:solidFill>
                  <a:schemeClr val="accent3"/>
                </a:solidFill>
                <a:latin typeface="Helvetica" pitchFamily="2" charset="0"/>
              </a:rPr>
              <a:t>July 2020</a:t>
            </a:r>
            <a:endParaRPr lang="en-US" cap="none" dirty="0">
              <a:solidFill>
                <a:schemeClr val="accent3"/>
              </a:solidFill>
            </a:endParaRPr>
          </a:p>
        </p:txBody>
      </p:sp>
    </p:spTree>
    <p:extLst>
      <p:ext uri="{BB962C8B-B14F-4D97-AF65-F5344CB8AC3E}">
        <p14:creationId xmlns:p14="http://schemas.microsoft.com/office/powerpoint/2010/main" val="3483979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56BC3-0E6B-0B44-B3B1-44175645DE10}"/>
              </a:ext>
            </a:extLst>
          </p:cNvPr>
          <p:cNvSpPr>
            <a:spLocks noGrp="1"/>
          </p:cNvSpPr>
          <p:nvPr>
            <p:ph type="title"/>
          </p:nvPr>
        </p:nvSpPr>
        <p:spPr>
          <a:xfrm>
            <a:off x="1141413" y="957942"/>
            <a:ext cx="9905998" cy="1905000"/>
          </a:xfrm>
        </p:spPr>
        <p:txBody>
          <a:bodyPr>
            <a:normAutofit/>
          </a:bodyPr>
          <a:lstStyle/>
          <a:p>
            <a:pPr algn="ctr"/>
            <a:r>
              <a:rPr lang="en-US" sz="6000" dirty="0"/>
              <a:t>BACK IN THE GAME</a:t>
            </a:r>
          </a:p>
        </p:txBody>
      </p:sp>
      <p:sp>
        <p:nvSpPr>
          <p:cNvPr id="3" name="Content Placeholder 2">
            <a:extLst>
              <a:ext uri="{FF2B5EF4-FFF2-40B4-BE49-F238E27FC236}">
                <a16:creationId xmlns:a16="http://schemas.microsoft.com/office/drawing/2014/main" id="{B23475A5-AD64-DF4D-B160-EC190CD3D50D}"/>
              </a:ext>
            </a:extLst>
          </p:cNvPr>
          <p:cNvSpPr>
            <a:spLocks noGrp="1"/>
          </p:cNvSpPr>
          <p:nvPr>
            <p:ph idx="1"/>
          </p:nvPr>
        </p:nvSpPr>
        <p:spPr>
          <a:xfrm>
            <a:off x="2402228" y="2318655"/>
            <a:ext cx="7449683" cy="3124201"/>
          </a:xfrm>
        </p:spPr>
        <p:txBody>
          <a:bodyPr>
            <a:normAutofit/>
          </a:bodyPr>
          <a:lstStyle/>
          <a:p>
            <a:pPr marL="0" indent="0">
              <a:spcBef>
                <a:spcPts val="0"/>
              </a:spcBef>
              <a:spcAft>
                <a:spcPts val="0"/>
              </a:spcAft>
              <a:buNone/>
            </a:pPr>
            <a:r>
              <a:rPr lang="en-US" sz="2800" cap="none" dirty="0">
                <a:solidFill>
                  <a:schemeClr val="accent3"/>
                </a:solidFill>
                <a:latin typeface="Helvetica" pitchFamily="2" charset="0"/>
              </a:rPr>
              <a:t>“The President has chosen to put the US</a:t>
            </a:r>
          </a:p>
          <a:p>
            <a:pPr marL="0" indent="0">
              <a:spcBef>
                <a:spcPts val="0"/>
              </a:spcBef>
              <a:spcAft>
                <a:spcPts val="0"/>
              </a:spcAft>
              <a:buNone/>
            </a:pPr>
            <a:r>
              <a:rPr lang="en-US" sz="2800" cap="none" dirty="0">
                <a:solidFill>
                  <a:schemeClr val="accent3"/>
                </a:solidFill>
                <a:latin typeface="Helvetica" pitchFamily="2" charset="0"/>
              </a:rPr>
              <a:t>back into the nuclear game.”</a:t>
            </a:r>
          </a:p>
          <a:p>
            <a:pPr marL="0" indent="0">
              <a:spcBef>
                <a:spcPts val="0"/>
              </a:spcBef>
              <a:spcAft>
                <a:spcPts val="0"/>
              </a:spcAft>
              <a:buNone/>
            </a:pPr>
            <a:endParaRPr lang="en-US" sz="2800" cap="none" dirty="0">
              <a:solidFill>
                <a:schemeClr val="accent3"/>
              </a:solidFill>
              <a:latin typeface="Helvetica" pitchFamily="2" charset="0"/>
            </a:endParaRPr>
          </a:p>
          <a:p>
            <a:pPr marL="0" indent="0">
              <a:spcBef>
                <a:spcPts val="0"/>
              </a:spcBef>
              <a:spcAft>
                <a:spcPts val="0"/>
              </a:spcAft>
              <a:buNone/>
            </a:pPr>
            <a:r>
              <a:rPr lang="en-US" sz="2800" cap="none" dirty="0">
                <a:solidFill>
                  <a:schemeClr val="accent6"/>
                </a:solidFill>
                <a:latin typeface="Helvetica" pitchFamily="2" charset="0"/>
              </a:rPr>
              <a:t>25% increase in FY 2021 Budget for Nuclear Weapons</a:t>
            </a:r>
          </a:p>
        </p:txBody>
      </p:sp>
    </p:spTree>
    <p:extLst>
      <p:ext uri="{BB962C8B-B14F-4D97-AF65-F5344CB8AC3E}">
        <p14:creationId xmlns:p14="http://schemas.microsoft.com/office/powerpoint/2010/main" val="3736277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56BC3-0E6B-0B44-B3B1-44175645DE10}"/>
              </a:ext>
            </a:extLst>
          </p:cNvPr>
          <p:cNvSpPr>
            <a:spLocks noGrp="1"/>
          </p:cNvSpPr>
          <p:nvPr>
            <p:ph type="title"/>
          </p:nvPr>
        </p:nvSpPr>
        <p:spPr>
          <a:xfrm>
            <a:off x="1141413" y="957942"/>
            <a:ext cx="9905998" cy="1905000"/>
          </a:xfrm>
        </p:spPr>
        <p:txBody>
          <a:bodyPr>
            <a:normAutofit/>
          </a:bodyPr>
          <a:lstStyle/>
          <a:p>
            <a:pPr algn="ctr"/>
            <a:r>
              <a:rPr lang="en-US" sz="6000" dirty="0"/>
              <a:t>BACK IN THE GAME</a:t>
            </a:r>
          </a:p>
        </p:txBody>
      </p:sp>
      <p:sp>
        <p:nvSpPr>
          <p:cNvPr id="3" name="Content Placeholder 2">
            <a:extLst>
              <a:ext uri="{FF2B5EF4-FFF2-40B4-BE49-F238E27FC236}">
                <a16:creationId xmlns:a16="http://schemas.microsoft.com/office/drawing/2014/main" id="{B23475A5-AD64-DF4D-B160-EC190CD3D50D}"/>
              </a:ext>
            </a:extLst>
          </p:cNvPr>
          <p:cNvSpPr>
            <a:spLocks noGrp="1"/>
          </p:cNvSpPr>
          <p:nvPr>
            <p:ph idx="1"/>
          </p:nvPr>
        </p:nvSpPr>
        <p:spPr>
          <a:xfrm>
            <a:off x="2402228" y="2318655"/>
            <a:ext cx="7449683" cy="3124201"/>
          </a:xfrm>
        </p:spPr>
        <p:txBody>
          <a:bodyPr>
            <a:normAutofit/>
          </a:bodyPr>
          <a:lstStyle/>
          <a:p>
            <a:pPr marL="0" indent="0">
              <a:spcBef>
                <a:spcPts val="0"/>
              </a:spcBef>
              <a:spcAft>
                <a:spcPts val="0"/>
              </a:spcAft>
              <a:buNone/>
            </a:pPr>
            <a:r>
              <a:rPr lang="en-US" sz="2800" cap="none" dirty="0">
                <a:solidFill>
                  <a:schemeClr val="accent3"/>
                </a:solidFill>
                <a:latin typeface="Helvetica" pitchFamily="2" charset="0"/>
              </a:rPr>
              <a:t>“The President has chosen to put the US</a:t>
            </a:r>
          </a:p>
          <a:p>
            <a:pPr marL="0" indent="0">
              <a:spcBef>
                <a:spcPts val="0"/>
              </a:spcBef>
              <a:spcAft>
                <a:spcPts val="0"/>
              </a:spcAft>
              <a:buNone/>
            </a:pPr>
            <a:r>
              <a:rPr lang="en-US" sz="2800" cap="none" dirty="0">
                <a:solidFill>
                  <a:schemeClr val="accent3"/>
                </a:solidFill>
                <a:latin typeface="Helvetica" pitchFamily="2" charset="0"/>
              </a:rPr>
              <a:t>back into the nuclear game.”</a:t>
            </a:r>
          </a:p>
          <a:p>
            <a:pPr marL="0" indent="0">
              <a:spcBef>
                <a:spcPts val="0"/>
              </a:spcBef>
              <a:spcAft>
                <a:spcPts val="0"/>
              </a:spcAft>
              <a:buNone/>
            </a:pPr>
            <a:endParaRPr lang="en-US" sz="2800" cap="none" dirty="0">
              <a:solidFill>
                <a:schemeClr val="accent3"/>
              </a:solidFill>
              <a:latin typeface="Helvetica" pitchFamily="2" charset="0"/>
            </a:endParaRPr>
          </a:p>
          <a:p>
            <a:pPr marL="0" indent="0">
              <a:spcBef>
                <a:spcPts val="0"/>
              </a:spcBef>
              <a:spcAft>
                <a:spcPts val="0"/>
              </a:spcAft>
              <a:buNone/>
            </a:pPr>
            <a:r>
              <a:rPr lang="en-US" sz="2800" cap="none" dirty="0">
                <a:solidFill>
                  <a:srgbClr val="FFFF00"/>
                </a:solidFill>
                <a:latin typeface="Helvetica" pitchFamily="2" charset="0"/>
              </a:rPr>
              <a:t>UPF Bomb Plant in Oak Ridge</a:t>
            </a:r>
          </a:p>
          <a:p>
            <a:pPr marL="0" indent="0">
              <a:spcBef>
                <a:spcPts val="0"/>
              </a:spcBef>
              <a:spcAft>
                <a:spcPts val="0"/>
              </a:spcAft>
              <a:buNone/>
            </a:pPr>
            <a:r>
              <a:rPr lang="en-US" sz="2800" cap="none" dirty="0">
                <a:solidFill>
                  <a:srgbClr val="FFFF00"/>
                </a:solidFill>
                <a:latin typeface="Helvetica" pitchFamily="2" charset="0"/>
              </a:rPr>
              <a:t>Plutonium Pit Bomb Plants</a:t>
            </a:r>
          </a:p>
          <a:p>
            <a:pPr marL="0" indent="0">
              <a:spcBef>
                <a:spcPts val="0"/>
              </a:spcBef>
              <a:spcAft>
                <a:spcPts val="0"/>
              </a:spcAft>
              <a:buNone/>
            </a:pPr>
            <a:r>
              <a:rPr lang="en-US" sz="2800" cap="none" dirty="0">
                <a:solidFill>
                  <a:srgbClr val="FFFF00"/>
                </a:solidFill>
                <a:latin typeface="Helvetica" pitchFamily="2" charset="0"/>
              </a:rPr>
              <a:t>    • Savannah River and Los Alamos</a:t>
            </a:r>
          </a:p>
        </p:txBody>
      </p:sp>
    </p:spTree>
    <p:extLst>
      <p:ext uri="{BB962C8B-B14F-4D97-AF65-F5344CB8AC3E}">
        <p14:creationId xmlns:p14="http://schemas.microsoft.com/office/powerpoint/2010/main" val="2505079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56BC3-0E6B-0B44-B3B1-44175645DE10}"/>
              </a:ext>
            </a:extLst>
          </p:cNvPr>
          <p:cNvSpPr>
            <a:spLocks noGrp="1"/>
          </p:cNvSpPr>
          <p:nvPr>
            <p:ph type="title"/>
          </p:nvPr>
        </p:nvSpPr>
        <p:spPr>
          <a:xfrm>
            <a:off x="1143001" y="843642"/>
            <a:ext cx="9905998" cy="1905000"/>
          </a:xfrm>
        </p:spPr>
        <p:txBody>
          <a:bodyPr>
            <a:normAutofit/>
          </a:bodyPr>
          <a:lstStyle/>
          <a:p>
            <a:pPr algn="ctr"/>
            <a:r>
              <a:rPr lang="en-US" sz="6000" dirty="0"/>
              <a:t>BACK IN THE GAME</a:t>
            </a:r>
          </a:p>
        </p:txBody>
      </p:sp>
      <p:sp>
        <p:nvSpPr>
          <p:cNvPr id="3" name="Content Placeholder 2">
            <a:extLst>
              <a:ext uri="{FF2B5EF4-FFF2-40B4-BE49-F238E27FC236}">
                <a16:creationId xmlns:a16="http://schemas.microsoft.com/office/drawing/2014/main" id="{B23475A5-AD64-DF4D-B160-EC190CD3D50D}"/>
              </a:ext>
            </a:extLst>
          </p:cNvPr>
          <p:cNvSpPr>
            <a:spLocks noGrp="1"/>
          </p:cNvSpPr>
          <p:nvPr>
            <p:ph idx="1"/>
          </p:nvPr>
        </p:nvSpPr>
        <p:spPr>
          <a:xfrm>
            <a:off x="2541021" y="2403702"/>
            <a:ext cx="7449683" cy="3610656"/>
          </a:xfrm>
        </p:spPr>
        <p:txBody>
          <a:bodyPr>
            <a:normAutofit/>
          </a:bodyPr>
          <a:lstStyle/>
          <a:p>
            <a:pPr marL="0" indent="0">
              <a:spcBef>
                <a:spcPts val="0"/>
              </a:spcBef>
              <a:spcAft>
                <a:spcPts val="0"/>
              </a:spcAft>
              <a:buNone/>
            </a:pPr>
            <a:r>
              <a:rPr lang="en-US" sz="2800" cap="none" dirty="0">
                <a:solidFill>
                  <a:schemeClr val="accent3"/>
                </a:solidFill>
                <a:latin typeface="Helvetica" pitchFamily="2" charset="0"/>
              </a:rPr>
              <a:t>The “Game” is the </a:t>
            </a:r>
            <a:r>
              <a:rPr lang="en-US" sz="2800" cap="none" dirty="0">
                <a:solidFill>
                  <a:srgbClr val="FF0000"/>
                </a:solidFill>
                <a:latin typeface="Helvetica" pitchFamily="2" charset="0"/>
              </a:rPr>
              <a:t>new global nuclear arms race</a:t>
            </a:r>
            <a:r>
              <a:rPr lang="en-US" sz="2800" cap="none" dirty="0">
                <a:solidFill>
                  <a:schemeClr val="accent3"/>
                </a:solidFill>
                <a:latin typeface="Helvetica" pitchFamily="2" charset="0"/>
              </a:rPr>
              <a:t>. At a cost of more than $2 Trillion. For new bombs, new bomb plants, new jets and submarines—new everything.</a:t>
            </a:r>
          </a:p>
          <a:p>
            <a:pPr marL="0" indent="0">
              <a:spcBef>
                <a:spcPts val="0"/>
              </a:spcBef>
              <a:spcAft>
                <a:spcPts val="0"/>
              </a:spcAft>
              <a:buNone/>
            </a:pPr>
            <a:endParaRPr lang="en-US" sz="2800" cap="none" dirty="0">
              <a:solidFill>
                <a:schemeClr val="accent3"/>
              </a:solidFill>
              <a:latin typeface="Helvetica" pitchFamily="2" charset="0"/>
            </a:endParaRPr>
          </a:p>
          <a:p>
            <a:pPr marL="0" indent="0">
              <a:spcBef>
                <a:spcPts val="0"/>
              </a:spcBef>
              <a:spcAft>
                <a:spcPts val="0"/>
              </a:spcAft>
              <a:buNone/>
            </a:pPr>
            <a:r>
              <a:rPr lang="en-US" sz="2800" cap="none" dirty="0">
                <a:solidFill>
                  <a:schemeClr val="accent3"/>
                </a:solidFill>
                <a:latin typeface="Helvetica" pitchFamily="2" charset="0"/>
              </a:rPr>
              <a:t>The “Game” has no winners. The “Game” is the end of life on the planet.</a:t>
            </a:r>
          </a:p>
          <a:p>
            <a:pPr marL="0" indent="0">
              <a:spcBef>
                <a:spcPts val="0"/>
              </a:spcBef>
              <a:spcAft>
                <a:spcPts val="0"/>
              </a:spcAft>
              <a:buNone/>
            </a:pPr>
            <a:endParaRPr lang="en-US" sz="2800" cap="none" dirty="0">
              <a:solidFill>
                <a:schemeClr val="accent3"/>
              </a:solidFill>
              <a:latin typeface="Helvetica" pitchFamily="2" charset="0"/>
            </a:endParaRPr>
          </a:p>
        </p:txBody>
      </p:sp>
    </p:spTree>
    <p:extLst>
      <p:ext uri="{BB962C8B-B14F-4D97-AF65-F5344CB8AC3E}">
        <p14:creationId xmlns:p14="http://schemas.microsoft.com/office/powerpoint/2010/main" val="478753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56BC3-0E6B-0B44-B3B1-44175645DE10}"/>
              </a:ext>
            </a:extLst>
          </p:cNvPr>
          <p:cNvSpPr>
            <a:spLocks noGrp="1"/>
          </p:cNvSpPr>
          <p:nvPr>
            <p:ph type="title"/>
          </p:nvPr>
        </p:nvSpPr>
        <p:spPr>
          <a:xfrm>
            <a:off x="1141413" y="957942"/>
            <a:ext cx="9905998" cy="1905000"/>
          </a:xfrm>
        </p:spPr>
        <p:txBody>
          <a:bodyPr>
            <a:normAutofit/>
          </a:bodyPr>
          <a:lstStyle/>
          <a:p>
            <a:pPr algn="ctr"/>
            <a:r>
              <a:rPr lang="en-US" sz="6000" dirty="0"/>
              <a:t>The bomb at 75</a:t>
            </a:r>
          </a:p>
        </p:txBody>
      </p:sp>
      <p:sp>
        <p:nvSpPr>
          <p:cNvPr id="3" name="Content Placeholder 2">
            <a:extLst>
              <a:ext uri="{FF2B5EF4-FFF2-40B4-BE49-F238E27FC236}">
                <a16:creationId xmlns:a16="http://schemas.microsoft.com/office/drawing/2014/main" id="{B23475A5-AD64-DF4D-B160-EC190CD3D50D}"/>
              </a:ext>
            </a:extLst>
          </p:cNvPr>
          <p:cNvSpPr>
            <a:spLocks noGrp="1"/>
          </p:cNvSpPr>
          <p:nvPr>
            <p:ph idx="1"/>
          </p:nvPr>
        </p:nvSpPr>
        <p:spPr>
          <a:xfrm>
            <a:off x="2420483" y="2155372"/>
            <a:ext cx="7295017" cy="3124201"/>
          </a:xfrm>
        </p:spPr>
        <p:txBody>
          <a:bodyPr>
            <a:normAutofit/>
          </a:bodyPr>
          <a:lstStyle/>
          <a:p>
            <a:pPr marL="0" indent="0">
              <a:spcBef>
                <a:spcPts val="0"/>
              </a:spcBef>
              <a:spcAft>
                <a:spcPts val="0"/>
              </a:spcAft>
              <a:buNone/>
            </a:pPr>
            <a:r>
              <a:rPr lang="en-US" sz="2800" cap="none" dirty="0">
                <a:solidFill>
                  <a:schemeClr val="accent3"/>
                </a:solidFill>
                <a:latin typeface="Helvetica" pitchFamily="2" charset="0"/>
              </a:rPr>
              <a:t>“I hope I can impart how it contributed to the betterment of humanity.”</a:t>
            </a:r>
          </a:p>
          <a:p>
            <a:pPr marL="0" indent="0" algn="r">
              <a:spcBef>
                <a:spcPts val="0"/>
              </a:spcBef>
              <a:spcAft>
                <a:spcPts val="0"/>
              </a:spcAft>
              <a:buNone/>
            </a:pPr>
            <a:r>
              <a:rPr lang="en-US" cap="none" dirty="0">
                <a:solidFill>
                  <a:schemeClr val="accent3"/>
                </a:solidFill>
                <a:latin typeface="Helvetica" pitchFamily="2" charset="0"/>
              </a:rPr>
              <a:t>~ Lisa Gordon-Hagerty</a:t>
            </a:r>
          </a:p>
          <a:p>
            <a:pPr marL="0" indent="0" algn="r">
              <a:spcBef>
                <a:spcPts val="0"/>
              </a:spcBef>
              <a:spcAft>
                <a:spcPts val="0"/>
              </a:spcAft>
              <a:buNone/>
            </a:pPr>
            <a:r>
              <a:rPr lang="en-US" cap="none" dirty="0">
                <a:solidFill>
                  <a:schemeClr val="accent3"/>
                </a:solidFill>
                <a:latin typeface="Helvetica" pitchFamily="2" charset="0"/>
              </a:rPr>
              <a:t>National Nuclear Security Administration</a:t>
            </a:r>
          </a:p>
          <a:p>
            <a:pPr marL="0" indent="0" algn="r">
              <a:spcBef>
                <a:spcPts val="0"/>
              </a:spcBef>
              <a:spcAft>
                <a:spcPts val="0"/>
              </a:spcAft>
              <a:buNone/>
            </a:pPr>
            <a:r>
              <a:rPr lang="en-US" cap="none" dirty="0">
                <a:solidFill>
                  <a:schemeClr val="accent3"/>
                </a:solidFill>
                <a:latin typeface="Helvetica" pitchFamily="2" charset="0"/>
              </a:rPr>
              <a:t>July 2020, Remembering the Trinity test</a:t>
            </a:r>
            <a:endParaRPr lang="en-US" cap="none" dirty="0">
              <a:solidFill>
                <a:schemeClr val="accent3"/>
              </a:solidFill>
            </a:endParaRPr>
          </a:p>
        </p:txBody>
      </p:sp>
    </p:spTree>
    <p:extLst>
      <p:ext uri="{BB962C8B-B14F-4D97-AF65-F5344CB8AC3E}">
        <p14:creationId xmlns:p14="http://schemas.microsoft.com/office/powerpoint/2010/main" val="2753991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31FF0-8727-7749-975E-DF8633A228DA}"/>
              </a:ext>
            </a:extLst>
          </p:cNvPr>
          <p:cNvSpPr>
            <a:spLocks noGrp="1"/>
          </p:cNvSpPr>
          <p:nvPr>
            <p:ph type="title"/>
          </p:nvPr>
        </p:nvSpPr>
        <p:spPr/>
        <p:txBody>
          <a:bodyPr>
            <a:normAutofit/>
          </a:bodyPr>
          <a:lstStyle/>
          <a:p>
            <a:r>
              <a:rPr lang="en-US" sz="3600" dirty="0">
                <a:solidFill>
                  <a:srgbClr val="FF0000"/>
                </a:solidFill>
              </a:rPr>
              <a:t>GAME CHANGER:</a:t>
            </a:r>
            <a:r>
              <a:rPr lang="en-US" sz="3600" dirty="0"/>
              <a:t> The treaty on the</a:t>
            </a:r>
            <a:br>
              <a:rPr lang="en-US" sz="3600" dirty="0"/>
            </a:br>
            <a:r>
              <a:rPr lang="en-US" sz="3600" dirty="0"/>
              <a:t>prohibition of nuclear weapons</a:t>
            </a:r>
          </a:p>
        </p:txBody>
      </p:sp>
      <p:sp>
        <p:nvSpPr>
          <p:cNvPr id="3" name="Text Placeholder 2">
            <a:extLst>
              <a:ext uri="{FF2B5EF4-FFF2-40B4-BE49-F238E27FC236}">
                <a16:creationId xmlns:a16="http://schemas.microsoft.com/office/drawing/2014/main" id="{2BF74658-83DF-E045-B1F1-C4BA55911ED1}"/>
              </a:ext>
            </a:extLst>
          </p:cNvPr>
          <p:cNvSpPr>
            <a:spLocks noGrp="1"/>
          </p:cNvSpPr>
          <p:nvPr>
            <p:ph type="body" idx="1"/>
          </p:nvPr>
        </p:nvSpPr>
        <p:spPr>
          <a:xfrm>
            <a:off x="1429280" y="2217660"/>
            <a:ext cx="4588931" cy="576262"/>
          </a:xfrm>
        </p:spPr>
        <p:txBody>
          <a:bodyPr/>
          <a:lstStyle/>
          <a:p>
            <a:r>
              <a:rPr lang="en-US" dirty="0">
                <a:solidFill>
                  <a:srgbClr val="FFFF00"/>
                </a:solidFill>
              </a:rPr>
              <a:t>signature states</a:t>
            </a:r>
          </a:p>
        </p:txBody>
      </p:sp>
      <p:sp>
        <p:nvSpPr>
          <p:cNvPr id="4" name="Content Placeholder 3">
            <a:extLst>
              <a:ext uri="{FF2B5EF4-FFF2-40B4-BE49-F238E27FC236}">
                <a16:creationId xmlns:a16="http://schemas.microsoft.com/office/drawing/2014/main" id="{BCD10246-262A-3047-B1D3-94E0D08A5324}"/>
              </a:ext>
            </a:extLst>
          </p:cNvPr>
          <p:cNvSpPr>
            <a:spLocks noGrp="1"/>
          </p:cNvSpPr>
          <p:nvPr>
            <p:ph sz="half" idx="2"/>
          </p:nvPr>
        </p:nvSpPr>
        <p:spPr>
          <a:xfrm>
            <a:off x="1141412" y="2622776"/>
            <a:ext cx="4876800" cy="2547937"/>
          </a:xfrm>
        </p:spPr>
        <p:txBody>
          <a:bodyPr/>
          <a:lstStyle/>
          <a:p>
            <a:pPr marL="0" indent="0">
              <a:buNone/>
            </a:pPr>
            <a:endParaRPr lang="en-US" dirty="0"/>
          </a:p>
          <a:p>
            <a:pPr marL="0" indent="0">
              <a:buNone/>
            </a:pPr>
            <a:r>
              <a:rPr lang="en-US" sz="3200" dirty="0">
                <a:solidFill>
                  <a:schemeClr val="accent6"/>
                </a:solidFill>
              </a:rPr>
              <a:t>Needed: 	50</a:t>
            </a:r>
          </a:p>
          <a:p>
            <a:pPr marL="0" indent="0">
              <a:buNone/>
            </a:pPr>
            <a:r>
              <a:rPr lang="en-US" sz="3200" dirty="0">
                <a:solidFill>
                  <a:schemeClr val="accent6"/>
                </a:solidFill>
              </a:rPr>
              <a:t>To date: 	83</a:t>
            </a:r>
          </a:p>
        </p:txBody>
      </p:sp>
      <p:sp>
        <p:nvSpPr>
          <p:cNvPr id="5" name="Text Placeholder 4">
            <a:extLst>
              <a:ext uri="{FF2B5EF4-FFF2-40B4-BE49-F238E27FC236}">
                <a16:creationId xmlns:a16="http://schemas.microsoft.com/office/drawing/2014/main" id="{9BFC207F-F4F8-7046-B1CD-C3192EA022A5}"/>
              </a:ext>
            </a:extLst>
          </p:cNvPr>
          <p:cNvSpPr>
            <a:spLocks noGrp="1"/>
          </p:cNvSpPr>
          <p:nvPr>
            <p:ph type="body" sz="quarter" idx="3"/>
          </p:nvPr>
        </p:nvSpPr>
        <p:spPr>
          <a:xfrm>
            <a:off x="6443133" y="2226127"/>
            <a:ext cx="4604280" cy="576262"/>
          </a:xfrm>
        </p:spPr>
        <p:txBody>
          <a:bodyPr/>
          <a:lstStyle/>
          <a:p>
            <a:r>
              <a:rPr lang="en-US" dirty="0">
                <a:solidFill>
                  <a:srgbClr val="FFFF00"/>
                </a:solidFill>
              </a:rPr>
              <a:t>ratification/accessions</a:t>
            </a:r>
          </a:p>
        </p:txBody>
      </p:sp>
      <p:sp>
        <p:nvSpPr>
          <p:cNvPr id="7" name="Content Placeholder 3">
            <a:extLst>
              <a:ext uri="{FF2B5EF4-FFF2-40B4-BE49-F238E27FC236}">
                <a16:creationId xmlns:a16="http://schemas.microsoft.com/office/drawing/2014/main" id="{3D492F3A-16BF-104A-8D70-F0A61F3ABC42}"/>
              </a:ext>
            </a:extLst>
          </p:cNvPr>
          <p:cNvSpPr txBox="1">
            <a:spLocks/>
          </p:cNvSpPr>
          <p:nvPr/>
        </p:nvSpPr>
        <p:spPr>
          <a:xfrm>
            <a:off x="6443133" y="2535690"/>
            <a:ext cx="4876800" cy="2547937"/>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endParaRPr lang="en-US" dirty="0"/>
          </a:p>
          <a:p>
            <a:pPr marL="0" indent="0">
              <a:buFont typeface="Arial"/>
              <a:buNone/>
            </a:pPr>
            <a:r>
              <a:rPr lang="en-US" sz="3200" dirty="0">
                <a:solidFill>
                  <a:schemeClr val="accent6"/>
                </a:solidFill>
              </a:rPr>
              <a:t>Needed: 	50</a:t>
            </a:r>
          </a:p>
          <a:p>
            <a:pPr marL="0" indent="0">
              <a:buFont typeface="Arial"/>
              <a:buNone/>
            </a:pPr>
            <a:r>
              <a:rPr lang="en-US" sz="3200" dirty="0">
                <a:solidFill>
                  <a:schemeClr val="accent6"/>
                </a:solidFill>
              </a:rPr>
              <a:t>To date: 	44</a:t>
            </a:r>
          </a:p>
        </p:txBody>
      </p:sp>
    </p:spTree>
    <p:extLst>
      <p:ext uri="{BB962C8B-B14F-4D97-AF65-F5344CB8AC3E}">
        <p14:creationId xmlns:p14="http://schemas.microsoft.com/office/powerpoint/2010/main" val="739168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DD1DAD52-B525-46B5-8E87-60EE23581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{8F0FE29D-B27D-0042-9807-2A62CC41064B}tf10001063</Template>
  <TotalTime>355</TotalTime>
  <Words>1162</Words>
  <Application>Microsoft Office PowerPoint</Application>
  <PresentationFormat>Widescreen</PresentationFormat>
  <Paragraphs>136</Paragraphs>
  <Slides>29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Bradley Hand</vt:lpstr>
      <vt:lpstr>Calibri</vt:lpstr>
      <vt:lpstr>Century Gothic</vt:lpstr>
      <vt:lpstr>Helvetica</vt:lpstr>
      <vt:lpstr>Mesh</vt:lpstr>
      <vt:lpstr>The Conscience of the world</vt:lpstr>
      <vt:lpstr>The Conscience of the world</vt:lpstr>
      <vt:lpstr>PowerPoint Presentation</vt:lpstr>
      <vt:lpstr>BACK IN THE GAME</vt:lpstr>
      <vt:lpstr>BACK IN THE GAME</vt:lpstr>
      <vt:lpstr>BACK IN THE GAME</vt:lpstr>
      <vt:lpstr>BACK IN THE GAME</vt:lpstr>
      <vt:lpstr>The bomb at 75</vt:lpstr>
      <vt:lpstr>GAME CHANGER: The treaty on the prohibition of nuclear weapons</vt:lpstr>
      <vt:lpstr>The treaty on the prohibition of nuclear weapons</vt:lpstr>
      <vt:lpstr>The treaty on the prohibition of nuclear weapons</vt:lpstr>
      <vt:lpstr>The treaty on the prohibition of nuclear weapons</vt:lpstr>
      <vt:lpstr>The treaty on the prohibition of nuclear weapons</vt:lpstr>
      <vt:lpstr>The treaty on the prohibition of nuclear weapons</vt:lpstr>
      <vt:lpstr>The treaty on the prohibition of nuclear weapons</vt:lpstr>
      <vt:lpstr>The HIBAKUSHA APPEAL</vt:lpstr>
      <vt:lpstr>The HIBAKUSHA APPEAL</vt:lpstr>
      <vt:lpstr>Lesson from the pandemic</vt:lpstr>
      <vt:lpstr>BACK IN THE GAME = The NEW NUCLEAR ARMS RACE</vt:lpstr>
      <vt:lpstr>PlutoNIUM PIT: The Primary/Trigger</vt:lpstr>
      <vt:lpstr>Secondary: Canned Subassembly</vt:lpstr>
      <vt:lpstr>UPF Bomb Plant in Oak RidGE - $6 Billion +</vt:lpstr>
      <vt:lpstr>What you can do</vt:lpstr>
      <vt:lpstr>The most important thing we can do</vt:lpstr>
      <vt:lpstr>Start where people are already organized</vt:lpstr>
      <vt:lpstr>PowerPoint Presentation</vt:lpstr>
      <vt:lpstr>What the hibakusha ask of us</vt:lpstr>
      <vt:lpstr>PowerPoint Presentation</vt:lpstr>
      <vt:lpstr>Oak ridge environmental peace alliance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Conscience of the world</dc:title>
  <dc:creator>Microsoft Office User</dc:creator>
  <cp:lastModifiedBy>Colleen Kelly</cp:lastModifiedBy>
  <cp:revision>39</cp:revision>
  <dcterms:created xsi:type="dcterms:W3CDTF">2020-08-05T20:43:47Z</dcterms:created>
  <dcterms:modified xsi:type="dcterms:W3CDTF">2020-09-04T19:06:06Z</dcterms:modified>
</cp:coreProperties>
</file>